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3"/>
  </p:notesMasterIdLst>
  <p:sldIdLst>
    <p:sldId id="256" r:id="rId2"/>
    <p:sldId id="259" r:id="rId3"/>
    <p:sldId id="472" r:id="rId4"/>
    <p:sldId id="473" r:id="rId5"/>
    <p:sldId id="258" r:id="rId6"/>
    <p:sldId id="503" r:id="rId7"/>
    <p:sldId id="504" r:id="rId8"/>
    <p:sldId id="506" r:id="rId9"/>
    <p:sldId id="505" r:id="rId10"/>
    <p:sldId id="495" r:id="rId11"/>
    <p:sldId id="499" r:id="rId12"/>
    <p:sldId id="507" r:id="rId13"/>
    <p:sldId id="510" r:id="rId14"/>
    <p:sldId id="484" r:id="rId15"/>
    <p:sldId id="511" r:id="rId16"/>
    <p:sldId id="509" r:id="rId17"/>
    <p:sldId id="512" r:id="rId18"/>
    <p:sldId id="514" r:id="rId19"/>
    <p:sldId id="513" r:id="rId20"/>
    <p:sldId id="515" r:id="rId21"/>
    <p:sldId id="516" r:id="rId22"/>
    <p:sldId id="508" r:id="rId23"/>
    <p:sldId id="474" r:id="rId24"/>
    <p:sldId id="475" r:id="rId25"/>
    <p:sldId id="517" r:id="rId26"/>
    <p:sldId id="518" r:id="rId27"/>
    <p:sldId id="519" r:id="rId28"/>
    <p:sldId id="482" r:id="rId29"/>
    <p:sldId id="481" r:id="rId30"/>
    <p:sldId id="489" r:id="rId31"/>
    <p:sldId id="521" r:id="rId32"/>
    <p:sldId id="257" r:id="rId33"/>
    <p:sldId id="520" r:id="rId34"/>
    <p:sldId id="522" r:id="rId35"/>
    <p:sldId id="524" r:id="rId36"/>
    <p:sldId id="523" r:id="rId37"/>
    <p:sldId id="261" r:id="rId38"/>
    <p:sldId id="494" r:id="rId39"/>
    <p:sldId id="500" r:id="rId40"/>
    <p:sldId id="502" r:id="rId41"/>
    <p:sldId id="525" r:id="rId4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yson, Margaret" initials="BM" lastIdx="1" clrIdx="0">
    <p:extLst>
      <p:ext uri="{19B8F6BF-5375-455C-9EA6-DF929625EA0E}">
        <p15:presenceInfo xmlns:p15="http://schemas.microsoft.com/office/powerpoint/2012/main" userId="S::margarb@ad.unc.edu::64e6344c-2892-4485-921d-b0cc54bedcc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23" autoAdjust="0"/>
    <p:restoredTop sz="54065" autoAdjust="0"/>
  </p:normalViewPr>
  <p:slideViewPr>
    <p:cSldViewPr snapToGrid="0">
      <p:cViewPr varScale="1">
        <p:scale>
          <a:sx n="74" d="100"/>
          <a:sy n="74" d="100"/>
        </p:scale>
        <p:origin x="2172"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E46688-2361-4B03-81A1-CD5FFFCB79AB}"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US"/>
        </a:p>
      </dgm:t>
    </dgm:pt>
    <dgm:pt modelId="{99B3BF05-F2D7-4DB7-B4D6-7EBF6639EF35}">
      <dgm:prSet phldrT="[Text]"/>
      <dgm:spPr/>
      <dgm:t>
        <a:bodyPr/>
        <a:lstStyle/>
        <a:p>
          <a:r>
            <a:rPr lang="en-US" dirty="0"/>
            <a:t>1973</a:t>
          </a:r>
        </a:p>
      </dgm:t>
    </dgm:pt>
    <dgm:pt modelId="{D5940820-175E-4468-9601-F50C3E42D196}" type="parTrans" cxnId="{29FC6473-BD8C-494B-B019-3A81DC6F9FA9}">
      <dgm:prSet/>
      <dgm:spPr/>
      <dgm:t>
        <a:bodyPr/>
        <a:lstStyle/>
        <a:p>
          <a:endParaRPr lang="en-US"/>
        </a:p>
      </dgm:t>
    </dgm:pt>
    <dgm:pt modelId="{3920572A-9F2C-45C2-A232-6A3C25FA48EE}" type="sibTrans" cxnId="{29FC6473-BD8C-494B-B019-3A81DC6F9FA9}">
      <dgm:prSet/>
      <dgm:spPr/>
      <dgm:t>
        <a:bodyPr/>
        <a:lstStyle/>
        <a:p>
          <a:endParaRPr lang="en-US"/>
        </a:p>
      </dgm:t>
    </dgm:pt>
    <dgm:pt modelId="{6E99F5C1-19B2-48F6-B1EB-DB72F8FC2620}">
      <dgm:prSet phldrT="[Text]"/>
      <dgm:spPr/>
      <dgm:t>
        <a:bodyPr/>
        <a:lstStyle/>
        <a:p>
          <a:r>
            <a:rPr lang="en-US" dirty="0"/>
            <a:t>Rehabilitation Act (Section 504)</a:t>
          </a:r>
        </a:p>
      </dgm:t>
    </dgm:pt>
    <dgm:pt modelId="{86DC7E91-7E01-4689-9413-A35807BB9D5F}" type="parTrans" cxnId="{7DC7B96C-DA52-40A4-8226-1472CEF810D6}">
      <dgm:prSet/>
      <dgm:spPr/>
      <dgm:t>
        <a:bodyPr/>
        <a:lstStyle/>
        <a:p>
          <a:endParaRPr lang="en-US"/>
        </a:p>
      </dgm:t>
    </dgm:pt>
    <dgm:pt modelId="{ACFDFC4F-3D55-4364-AFCB-DBE9C5F4F6D5}" type="sibTrans" cxnId="{7DC7B96C-DA52-40A4-8226-1472CEF810D6}">
      <dgm:prSet/>
      <dgm:spPr/>
      <dgm:t>
        <a:bodyPr/>
        <a:lstStyle/>
        <a:p>
          <a:endParaRPr lang="en-US"/>
        </a:p>
      </dgm:t>
    </dgm:pt>
    <dgm:pt modelId="{DDD5624F-568C-43A6-A344-43C3A037CAC1}">
      <dgm:prSet phldrT="[Text]"/>
      <dgm:spPr/>
      <dgm:t>
        <a:bodyPr/>
        <a:lstStyle/>
        <a:p>
          <a:r>
            <a:rPr lang="en-US" dirty="0"/>
            <a:t>1990</a:t>
          </a:r>
        </a:p>
      </dgm:t>
    </dgm:pt>
    <dgm:pt modelId="{F593B8F8-D80D-4068-8D56-D7B0516004A0}" type="parTrans" cxnId="{9C448F4A-DBEC-4192-ACA1-1EE6464FABF4}">
      <dgm:prSet/>
      <dgm:spPr/>
      <dgm:t>
        <a:bodyPr/>
        <a:lstStyle/>
        <a:p>
          <a:endParaRPr lang="en-US"/>
        </a:p>
      </dgm:t>
    </dgm:pt>
    <dgm:pt modelId="{00AB7E17-3831-4E3B-933B-49383426E91E}" type="sibTrans" cxnId="{9C448F4A-DBEC-4192-ACA1-1EE6464FABF4}">
      <dgm:prSet/>
      <dgm:spPr/>
      <dgm:t>
        <a:bodyPr/>
        <a:lstStyle/>
        <a:p>
          <a:endParaRPr lang="en-US"/>
        </a:p>
      </dgm:t>
    </dgm:pt>
    <dgm:pt modelId="{2B397D88-4B42-4AD7-92C4-D9D100626C11}">
      <dgm:prSet phldrT="[Text]"/>
      <dgm:spPr/>
      <dgm:t>
        <a:bodyPr/>
        <a:lstStyle/>
        <a:p>
          <a:r>
            <a:rPr lang="en-US" dirty="0"/>
            <a:t>Americans with Disabilities Act</a:t>
          </a:r>
        </a:p>
      </dgm:t>
    </dgm:pt>
    <dgm:pt modelId="{E14DA06D-E211-4560-86B5-647C8A4F91B5}" type="parTrans" cxnId="{F4DEC320-74B8-4003-94B6-D382C7F5D588}">
      <dgm:prSet/>
      <dgm:spPr/>
      <dgm:t>
        <a:bodyPr/>
        <a:lstStyle/>
        <a:p>
          <a:endParaRPr lang="en-US"/>
        </a:p>
      </dgm:t>
    </dgm:pt>
    <dgm:pt modelId="{FE53D49D-81A5-433B-8C07-73DECF710549}" type="sibTrans" cxnId="{F4DEC320-74B8-4003-94B6-D382C7F5D588}">
      <dgm:prSet/>
      <dgm:spPr/>
      <dgm:t>
        <a:bodyPr/>
        <a:lstStyle/>
        <a:p>
          <a:endParaRPr lang="en-US"/>
        </a:p>
      </dgm:t>
    </dgm:pt>
    <dgm:pt modelId="{22FFA732-172F-45EE-BD40-BD27D9589749}">
      <dgm:prSet phldrT="[Text]"/>
      <dgm:spPr/>
      <dgm:t>
        <a:bodyPr/>
        <a:lstStyle/>
        <a:p>
          <a:r>
            <a:rPr lang="en-US" dirty="0"/>
            <a:t>2011</a:t>
          </a:r>
        </a:p>
      </dgm:t>
    </dgm:pt>
    <dgm:pt modelId="{2B3CCB1F-721B-4D5E-8246-6AD38EADBD06}" type="parTrans" cxnId="{D46452EA-9EBD-47D3-B8BE-A2D6D6F3072D}">
      <dgm:prSet/>
      <dgm:spPr/>
      <dgm:t>
        <a:bodyPr/>
        <a:lstStyle/>
        <a:p>
          <a:endParaRPr lang="en-US"/>
        </a:p>
      </dgm:t>
    </dgm:pt>
    <dgm:pt modelId="{675B5DFA-E27B-4C9C-8535-005907EAF350}" type="sibTrans" cxnId="{D46452EA-9EBD-47D3-B8BE-A2D6D6F3072D}">
      <dgm:prSet/>
      <dgm:spPr/>
      <dgm:t>
        <a:bodyPr/>
        <a:lstStyle/>
        <a:p>
          <a:endParaRPr lang="en-US"/>
        </a:p>
      </dgm:t>
    </dgm:pt>
    <dgm:pt modelId="{D35F263F-B939-45A6-BA48-36628C77AC6C}">
      <dgm:prSet phldrT="[Text]"/>
      <dgm:spPr/>
      <dgm:t>
        <a:bodyPr/>
        <a:lstStyle/>
        <a:p>
          <a:r>
            <a:rPr lang="en-US" dirty="0"/>
            <a:t>Proposed Guidelines for Pedestrian Facilities in the Public Right-of-Way (PROWAG)</a:t>
          </a:r>
        </a:p>
      </dgm:t>
    </dgm:pt>
    <dgm:pt modelId="{BB813760-42EB-4B0E-A81D-82631964FADA}" type="parTrans" cxnId="{E9847536-23C4-4459-ADDB-A2D9E5CDD790}">
      <dgm:prSet/>
      <dgm:spPr/>
      <dgm:t>
        <a:bodyPr/>
        <a:lstStyle/>
        <a:p>
          <a:endParaRPr lang="en-US"/>
        </a:p>
      </dgm:t>
    </dgm:pt>
    <dgm:pt modelId="{F1103541-5B06-4532-919B-51B42F0B01F2}" type="sibTrans" cxnId="{E9847536-23C4-4459-ADDB-A2D9E5CDD790}">
      <dgm:prSet/>
      <dgm:spPr/>
      <dgm:t>
        <a:bodyPr/>
        <a:lstStyle/>
        <a:p>
          <a:endParaRPr lang="en-US"/>
        </a:p>
      </dgm:t>
    </dgm:pt>
    <dgm:pt modelId="{88A462EF-8074-4B78-BF21-7F0DA12181EE}" type="pres">
      <dgm:prSet presAssocID="{A5E46688-2361-4B03-81A1-CD5FFFCB79AB}" presName="Name0" presStyleCnt="0">
        <dgm:presLayoutVars>
          <dgm:chMax/>
          <dgm:chPref val="3"/>
          <dgm:dir/>
          <dgm:animOne val="branch"/>
          <dgm:animLvl val="lvl"/>
        </dgm:presLayoutVars>
      </dgm:prSet>
      <dgm:spPr/>
    </dgm:pt>
    <dgm:pt modelId="{4931C91C-B69B-440F-A702-8F0DFD14B3E6}" type="pres">
      <dgm:prSet presAssocID="{99B3BF05-F2D7-4DB7-B4D6-7EBF6639EF35}" presName="composite" presStyleCnt="0"/>
      <dgm:spPr/>
    </dgm:pt>
    <dgm:pt modelId="{76DFC341-F39F-4257-9485-3879A4100F86}" type="pres">
      <dgm:prSet presAssocID="{99B3BF05-F2D7-4DB7-B4D6-7EBF6639EF35}" presName="FirstChild" presStyleLbl="revTx" presStyleIdx="0" presStyleCnt="3">
        <dgm:presLayoutVars>
          <dgm:chMax val="0"/>
          <dgm:chPref val="0"/>
          <dgm:bulletEnabled val="1"/>
        </dgm:presLayoutVars>
      </dgm:prSet>
      <dgm:spPr/>
    </dgm:pt>
    <dgm:pt modelId="{3C832F44-7CF9-43EC-ADB4-FA1DB0459ED0}" type="pres">
      <dgm:prSet presAssocID="{99B3BF05-F2D7-4DB7-B4D6-7EBF6639EF35}" presName="Parent" presStyleLbl="alignNode1" presStyleIdx="0" presStyleCnt="3">
        <dgm:presLayoutVars>
          <dgm:chMax val="3"/>
          <dgm:chPref val="3"/>
          <dgm:bulletEnabled val="1"/>
        </dgm:presLayoutVars>
      </dgm:prSet>
      <dgm:spPr/>
    </dgm:pt>
    <dgm:pt modelId="{48DC781D-8423-4047-A22B-65FC02865912}" type="pres">
      <dgm:prSet presAssocID="{99B3BF05-F2D7-4DB7-B4D6-7EBF6639EF35}" presName="Accent" presStyleLbl="parChTrans1D1" presStyleIdx="0" presStyleCnt="3"/>
      <dgm:spPr/>
    </dgm:pt>
    <dgm:pt modelId="{E3F4217B-8CBA-4874-B81F-EAD49A782125}" type="pres">
      <dgm:prSet presAssocID="{3920572A-9F2C-45C2-A232-6A3C25FA48EE}" presName="sibTrans" presStyleCnt="0"/>
      <dgm:spPr/>
    </dgm:pt>
    <dgm:pt modelId="{AD109CBF-41EA-4D1F-9D4F-D702381A60FA}" type="pres">
      <dgm:prSet presAssocID="{DDD5624F-568C-43A6-A344-43C3A037CAC1}" presName="composite" presStyleCnt="0"/>
      <dgm:spPr/>
    </dgm:pt>
    <dgm:pt modelId="{079BED1F-3B00-4A83-979A-61995A66E7DB}" type="pres">
      <dgm:prSet presAssocID="{DDD5624F-568C-43A6-A344-43C3A037CAC1}" presName="FirstChild" presStyleLbl="revTx" presStyleIdx="1" presStyleCnt="3">
        <dgm:presLayoutVars>
          <dgm:chMax val="0"/>
          <dgm:chPref val="0"/>
          <dgm:bulletEnabled val="1"/>
        </dgm:presLayoutVars>
      </dgm:prSet>
      <dgm:spPr/>
    </dgm:pt>
    <dgm:pt modelId="{9A1EE231-8297-4E48-B2F7-53DD89B4C249}" type="pres">
      <dgm:prSet presAssocID="{DDD5624F-568C-43A6-A344-43C3A037CAC1}" presName="Parent" presStyleLbl="alignNode1" presStyleIdx="1" presStyleCnt="3">
        <dgm:presLayoutVars>
          <dgm:chMax val="3"/>
          <dgm:chPref val="3"/>
          <dgm:bulletEnabled val="1"/>
        </dgm:presLayoutVars>
      </dgm:prSet>
      <dgm:spPr/>
    </dgm:pt>
    <dgm:pt modelId="{753CD998-0349-468B-8B57-B50314C81DCF}" type="pres">
      <dgm:prSet presAssocID="{DDD5624F-568C-43A6-A344-43C3A037CAC1}" presName="Accent" presStyleLbl="parChTrans1D1" presStyleIdx="1" presStyleCnt="3"/>
      <dgm:spPr/>
    </dgm:pt>
    <dgm:pt modelId="{641E498E-699E-40C8-A09F-F9635A6E1BEC}" type="pres">
      <dgm:prSet presAssocID="{00AB7E17-3831-4E3B-933B-49383426E91E}" presName="sibTrans" presStyleCnt="0"/>
      <dgm:spPr/>
    </dgm:pt>
    <dgm:pt modelId="{4DC61D88-6696-4D31-BA8E-6B51F4613045}" type="pres">
      <dgm:prSet presAssocID="{22FFA732-172F-45EE-BD40-BD27D9589749}" presName="composite" presStyleCnt="0"/>
      <dgm:spPr/>
    </dgm:pt>
    <dgm:pt modelId="{977EDFF7-A37A-4709-B5EB-969E6BE451B5}" type="pres">
      <dgm:prSet presAssocID="{22FFA732-172F-45EE-BD40-BD27D9589749}" presName="FirstChild" presStyleLbl="revTx" presStyleIdx="2" presStyleCnt="3">
        <dgm:presLayoutVars>
          <dgm:chMax val="0"/>
          <dgm:chPref val="0"/>
          <dgm:bulletEnabled val="1"/>
        </dgm:presLayoutVars>
      </dgm:prSet>
      <dgm:spPr/>
    </dgm:pt>
    <dgm:pt modelId="{0C1F06FA-E621-48D5-8200-58234F4CFD70}" type="pres">
      <dgm:prSet presAssocID="{22FFA732-172F-45EE-BD40-BD27D9589749}" presName="Parent" presStyleLbl="alignNode1" presStyleIdx="2" presStyleCnt="3">
        <dgm:presLayoutVars>
          <dgm:chMax val="3"/>
          <dgm:chPref val="3"/>
          <dgm:bulletEnabled val="1"/>
        </dgm:presLayoutVars>
      </dgm:prSet>
      <dgm:spPr/>
    </dgm:pt>
    <dgm:pt modelId="{764DF729-A093-46D6-8B64-DFB18DDED7D2}" type="pres">
      <dgm:prSet presAssocID="{22FFA732-172F-45EE-BD40-BD27D9589749}" presName="Accent" presStyleLbl="parChTrans1D1" presStyleIdx="2" presStyleCnt="3"/>
      <dgm:spPr/>
    </dgm:pt>
  </dgm:ptLst>
  <dgm:cxnLst>
    <dgm:cxn modelId="{A54D171A-A3D6-4159-8222-4A30F2ECC7CC}" type="presOf" srcId="{A5E46688-2361-4B03-81A1-CD5FFFCB79AB}" destId="{88A462EF-8074-4B78-BF21-7F0DA12181EE}" srcOrd="0" destOrd="0" presId="urn:microsoft.com/office/officeart/2011/layout/TabList"/>
    <dgm:cxn modelId="{F4DEC320-74B8-4003-94B6-D382C7F5D588}" srcId="{DDD5624F-568C-43A6-A344-43C3A037CAC1}" destId="{2B397D88-4B42-4AD7-92C4-D9D100626C11}" srcOrd="0" destOrd="0" parTransId="{E14DA06D-E211-4560-86B5-647C8A4F91B5}" sibTransId="{FE53D49D-81A5-433B-8C07-73DECF710549}"/>
    <dgm:cxn modelId="{07081129-EEED-4447-B13C-9E2824F1DEC3}" type="presOf" srcId="{6E99F5C1-19B2-48F6-B1EB-DB72F8FC2620}" destId="{76DFC341-F39F-4257-9485-3879A4100F86}" srcOrd="0" destOrd="0" presId="urn:microsoft.com/office/officeart/2011/layout/TabList"/>
    <dgm:cxn modelId="{E9847536-23C4-4459-ADDB-A2D9E5CDD790}" srcId="{22FFA732-172F-45EE-BD40-BD27D9589749}" destId="{D35F263F-B939-45A6-BA48-36628C77AC6C}" srcOrd="0" destOrd="0" parTransId="{BB813760-42EB-4B0E-A81D-82631964FADA}" sibTransId="{F1103541-5B06-4532-919B-51B42F0B01F2}"/>
    <dgm:cxn modelId="{9C448F4A-DBEC-4192-ACA1-1EE6464FABF4}" srcId="{A5E46688-2361-4B03-81A1-CD5FFFCB79AB}" destId="{DDD5624F-568C-43A6-A344-43C3A037CAC1}" srcOrd="1" destOrd="0" parTransId="{F593B8F8-D80D-4068-8D56-D7B0516004A0}" sibTransId="{00AB7E17-3831-4E3B-933B-49383426E91E}"/>
    <dgm:cxn modelId="{7DC7B96C-DA52-40A4-8226-1472CEF810D6}" srcId="{99B3BF05-F2D7-4DB7-B4D6-7EBF6639EF35}" destId="{6E99F5C1-19B2-48F6-B1EB-DB72F8FC2620}" srcOrd="0" destOrd="0" parTransId="{86DC7E91-7E01-4689-9413-A35807BB9D5F}" sibTransId="{ACFDFC4F-3D55-4364-AFCB-DBE9C5F4F6D5}"/>
    <dgm:cxn modelId="{29FC6473-BD8C-494B-B019-3A81DC6F9FA9}" srcId="{A5E46688-2361-4B03-81A1-CD5FFFCB79AB}" destId="{99B3BF05-F2D7-4DB7-B4D6-7EBF6639EF35}" srcOrd="0" destOrd="0" parTransId="{D5940820-175E-4468-9601-F50C3E42D196}" sibTransId="{3920572A-9F2C-45C2-A232-6A3C25FA48EE}"/>
    <dgm:cxn modelId="{6B705876-7DDB-4CFA-BD18-C95EDA6478BD}" type="presOf" srcId="{DDD5624F-568C-43A6-A344-43C3A037CAC1}" destId="{9A1EE231-8297-4E48-B2F7-53DD89B4C249}" srcOrd="0" destOrd="0" presId="urn:microsoft.com/office/officeart/2011/layout/TabList"/>
    <dgm:cxn modelId="{9DF71488-225C-4227-81A1-138C053DBAC1}" type="presOf" srcId="{22FFA732-172F-45EE-BD40-BD27D9589749}" destId="{0C1F06FA-E621-48D5-8200-58234F4CFD70}" srcOrd="0" destOrd="0" presId="urn:microsoft.com/office/officeart/2011/layout/TabList"/>
    <dgm:cxn modelId="{E210F3A7-1E25-4525-AF2C-ED5356BBAEF9}" type="presOf" srcId="{D35F263F-B939-45A6-BA48-36628C77AC6C}" destId="{977EDFF7-A37A-4709-B5EB-969E6BE451B5}" srcOrd="0" destOrd="0" presId="urn:microsoft.com/office/officeart/2011/layout/TabList"/>
    <dgm:cxn modelId="{112900B0-66AA-4593-8019-1C2AD126A291}" type="presOf" srcId="{2B397D88-4B42-4AD7-92C4-D9D100626C11}" destId="{079BED1F-3B00-4A83-979A-61995A66E7DB}" srcOrd="0" destOrd="0" presId="urn:microsoft.com/office/officeart/2011/layout/TabList"/>
    <dgm:cxn modelId="{080786DA-FE6E-4B78-B0F8-8D5DA44B8161}" type="presOf" srcId="{99B3BF05-F2D7-4DB7-B4D6-7EBF6639EF35}" destId="{3C832F44-7CF9-43EC-ADB4-FA1DB0459ED0}" srcOrd="0" destOrd="0" presId="urn:microsoft.com/office/officeart/2011/layout/TabList"/>
    <dgm:cxn modelId="{D46452EA-9EBD-47D3-B8BE-A2D6D6F3072D}" srcId="{A5E46688-2361-4B03-81A1-CD5FFFCB79AB}" destId="{22FFA732-172F-45EE-BD40-BD27D9589749}" srcOrd="2" destOrd="0" parTransId="{2B3CCB1F-721B-4D5E-8246-6AD38EADBD06}" sibTransId="{675B5DFA-E27B-4C9C-8535-005907EAF350}"/>
    <dgm:cxn modelId="{98FBFCEB-CD1B-4A1A-93AD-134FA0283629}" type="presParOf" srcId="{88A462EF-8074-4B78-BF21-7F0DA12181EE}" destId="{4931C91C-B69B-440F-A702-8F0DFD14B3E6}" srcOrd="0" destOrd="0" presId="urn:microsoft.com/office/officeart/2011/layout/TabList"/>
    <dgm:cxn modelId="{F2F45C9E-31EE-495C-9315-8C8608EB5F8B}" type="presParOf" srcId="{4931C91C-B69B-440F-A702-8F0DFD14B3E6}" destId="{76DFC341-F39F-4257-9485-3879A4100F86}" srcOrd="0" destOrd="0" presId="urn:microsoft.com/office/officeart/2011/layout/TabList"/>
    <dgm:cxn modelId="{A4BEC4DF-4359-44E1-82B0-EC496B52DBC4}" type="presParOf" srcId="{4931C91C-B69B-440F-A702-8F0DFD14B3E6}" destId="{3C832F44-7CF9-43EC-ADB4-FA1DB0459ED0}" srcOrd="1" destOrd="0" presId="urn:microsoft.com/office/officeart/2011/layout/TabList"/>
    <dgm:cxn modelId="{984F3124-236A-4A3F-884F-72C99D1EF44B}" type="presParOf" srcId="{4931C91C-B69B-440F-A702-8F0DFD14B3E6}" destId="{48DC781D-8423-4047-A22B-65FC02865912}" srcOrd="2" destOrd="0" presId="urn:microsoft.com/office/officeart/2011/layout/TabList"/>
    <dgm:cxn modelId="{0608D00B-E0B4-475E-9785-D5853C088602}" type="presParOf" srcId="{88A462EF-8074-4B78-BF21-7F0DA12181EE}" destId="{E3F4217B-8CBA-4874-B81F-EAD49A782125}" srcOrd="1" destOrd="0" presId="urn:microsoft.com/office/officeart/2011/layout/TabList"/>
    <dgm:cxn modelId="{749768F0-AA22-46CD-91FC-D0406F2A705A}" type="presParOf" srcId="{88A462EF-8074-4B78-BF21-7F0DA12181EE}" destId="{AD109CBF-41EA-4D1F-9D4F-D702381A60FA}" srcOrd="2" destOrd="0" presId="urn:microsoft.com/office/officeart/2011/layout/TabList"/>
    <dgm:cxn modelId="{10D00B1B-A34F-44CA-963B-9A4BFB1BEE90}" type="presParOf" srcId="{AD109CBF-41EA-4D1F-9D4F-D702381A60FA}" destId="{079BED1F-3B00-4A83-979A-61995A66E7DB}" srcOrd="0" destOrd="0" presId="urn:microsoft.com/office/officeart/2011/layout/TabList"/>
    <dgm:cxn modelId="{5808182B-260D-4629-87B3-7C39C1DB2D51}" type="presParOf" srcId="{AD109CBF-41EA-4D1F-9D4F-D702381A60FA}" destId="{9A1EE231-8297-4E48-B2F7-53DD89B4C249}" srcOrd="1" destOrd="0" presId="urn:microsoft.com/office/officeart/2011/layout/TabList"/>
    <dgm:cxn modelId="{05892BEE-F988-4E96-92D2-1F42DF1971A7}" type="presParOf" srcId="{AD109CBF-41EA-4D1F-9D4F-D702381A60FA}" destId="{753CD998-0349-468B-8B57-B50314C81DCF}" srcOrd="2" destOrd="0" presId="urn:microsoft.com/office/officeart/2011/layout/TabList"/>
    <dgm:cxn modelId="{9FF2D611-D775-4B21-AD99-5C0BA046DC76}" type="presParOf" srcId="{88A462EF-8074-4B78-BF21-7F0DA12181EE}" destId="{641E498E-699E-40C8-A09F-F9635A6E1BEC}" srcOrd="3" destOrd="0" presId="urn:microsoft.com/office/officeart/2011/layout/TabList"/>
    <dgm:cxn modelId="{75ECBC32-BA46-4F6B-8435-80EA9C5EE426}" type="presParOf" srcId="{88A462EF-8074-4B78-BF21-7F0DA12181EE}" destId="{4DC61D88-6696-4D31-BA8E-6B51F4613045}" srcOrd="4" destOrd="0" presId="urn:microsoft.com/office/officeart/2011/layout/TabList"/>
    <dgm:cxn modelId="{E62D344A-7EAF-49B2-A061-E81176681191}" type="presParOf" srcId="{4DC61D88-6696-4D31-BA8E-6B51F4613045}" destId="{977EDFF7-A37A-4709-B5EB-969E6BE451B5}" srcOrd="0" destOrd="0" presId="urn:microsoft.com/office/officeart/2011/layout/TabList"/>
    <dgm:cxn modelId="{505A4B36-8CD0-4C7B-8073-BF2EFAC284A5}" type="presParOf" srcId="{4DC61D88-6696-4D31-BA8E-6B51F4613045}" destId="{0C1F06FA-E621-48D5-8200-58234F4CFD70}" srcOrd="1" destOrd="0" presId="urn:microsoft.com/office/officeart/2011/layout/TabList"/>
    <dgm:cxn modelId="{70635EDE-49D0-4399-A432-B9B4F29195D6}" type="presParOf" srcId="{4DC61D88-6696-4D31-BA8E-6B51F4613045}" destId="{764DF729-A093-46D6-8B64-DFB18DDED7D2}" srcOrd="2"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4DF729-A093-46D6-8B64-DFB18DDED7D2}">
      <dsp:nvSpPr>
        <dsp:cNvPr id="0" name=""/>
        <dsp:cNvSpPr/>
      </dsp:nvSpPr>
      <dsp:spPr>
        <a:xfrm>
          <a:off x="0" y="3600328"/>
          <a:ext cx="762000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3CD998-0349-468B-8B57-B50314C81DCF}">
      <dsp:nvSpPr>
        <dsp:cNvPr id="0" name=""/>
        <dsp:cNvSpPr/>
      </dsp:nvSpPr>
      <dsp:spPr>
        <a:xfrm>
          <a:off x="0" y="2380903"/>
          <a:ext cx="762000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8DC781D-8423-4047-A22B-65FC02865912}">
      <dsp:nvSpPr>
        <dsp:cNvPr id="0" name=""/>
        <dsp:cNvSpPr/>
      </dsp:nvSpPr>
      <dsp:spPr>
        <a:xfrm>
          <a:off x="0" y="1161478"/>
          <a:ext cx="762000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6DFC341-F39F-4257-9485-3879A4100F86}">
      <dsp:nvSpPr>
        <dsp:cNvPr id="0" name=""/>
        <dsp:cNvSpPr/>
      </dsp:nvSpPr>
      <dsp:spPr>
        <a:xfrm>
          <a:off x="1981199" y="121"/>
          <a:ext cx="5638800" cy="11613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1435" tIns="51435" rIns="51435" bIns="51435" numCol="1" spcCol="1270" anchor="b" anchorCtr="0">
          <a:noAutofit/>
        </a:bodyPr>
        <a:lstStyle/>
        <a:p>
          <a:pPr marL="0" lvl="0" indent="0" algn="l" defTabSz="1200150">
            <a:lnSpc>
              <a:spcPct val="90000"/>
            </a:lnSpc>
            <a:spcBef>
              <a:spcPct val="0"/>
            </a:spcBef>
            <a:spcAft>
              <a:spcPct val="35000"/>
            </a:spcAft>
            <a:buNone/>
          </a:pPr>
          <a:r>
            <a:rPr lang="en-US" sz="2700" kern="1200" dirty="0"/>
            <a:t>Rehabilitation Act (Section 504)</a:t>
          </a:r>
        </a:p>
      </dsp:txBody>
      <dsp:txXfrm>
        <a:off x="1981199" y="121"/>
        <a:ext cx="5638800" cy="1161357"/>
      </dsp:txXfrm>
    </dsp:sp>
    <dsp:sp modelId="{3C832F44-7CF9-43EC-ADB4-FA1DB0459ED0}">
      <dsp:nvSpPr>
        <dsp:cNvPr id="0" name=""/>
        <dsp:cNvSpPr/>
      </dsp:nvSpPr>
      <dsp:spPr>
        <a:xfrm>
          <a:off x="0" y="121"/>
          <a:ext cx="1981200" cy="1161357"/>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775" tIns="104775" rIns="104775" bIns="104775" numCol="1" spcCol="1270" anchor="ctr" anchorCtr="0">
          <a:noAutofit/>
        </a:bodyPr>
        <a:lstStyle/>
        <a:p>
          <a:pPr marL="0" lvl="0" indent="0" algn="ctr" defTabSz="2444750">
            <a:lnSpc>
              <a:spcPct val="90000"/>
            </a:lnSpc>
            <a:spcBef>
              <a:spcPct val="0"/>
            </a:spcBef>
            <a:spcAft>
              <a:spcPct val="35000"/>
            </a:spcAft>
            <a:buNone/>
          </a:pPr>
          <a:r>
            <a:rPr lang="en-US" sz="5500" kern="1200" dirty="0"/>
            <a:t>1973</a:t>
          </a:r>
        </a:p>
      </dsp:txBody>
      <dsp:txXfrm>
        <a:off x="56703" y="56824"/>
        <a:ext cx="1867794" cy="1104654"/>
      </dsp:txXfrm>
    </dsp:sp>
    <dsp:sp modelId="{079BED1F-3B00-4A83-979A-61995A66E7DB}">
      <dsp:nvSpPr>
        <dsp:cNvPr id="0" name=""/>
        <dsp:cNvSpPr/>
      </dsp:nvSpPr>
      <dsp:spPr>
        <a:xfrm>
          <a:off x="1981199" y="1219546"/>
          <a:ext cx="5638800" cy="11613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1435" tIns="51435" rIns="51435" bIns="51435" numCol="1" spcCol="1270" anchor="b" anchorCtr="0">
          <a:noAutofit/>
        </a:bodyPr>
        <a:lstStyle/>
        <a:p>
          <a:pPr marL="0" lvl="0" indent="0" algn="l" defTabSz="1200150">
            <a:lnSpc>
              <a:spcPct val="90000"/>
            </a:lnSpc>
            <a:spcBef>
              <a:spcPct val="0"/>
            </a:spcBef>
            <a:spcAft>
              <a:spcPct val="35000"/>
            </a:spcAft>
            <a:buNone/>
          </a:pPr>
          <a:r>
            <a:rPr lang="en-US" sz="2700" kern="1200" dirty="0"/>
            <a:t>Americans with Disabilities Act</a:t>
          </a:r>
        </a:p>
      </dsp:txBody>
      <dsp:txXfrm>
        <a:off x="1981199" y="1219546"/>
        <a:ext cx="5638800" cy="1161357"/>
      </dsp:txXfrm>
    </dsp:sp>
    <dsp:sp modelId="{9A1EE231-8297-4E48-B2F7-53DD89B4C249}">
      <dsp:nvSpPr>
        <dsp:cNvPr id="0" name=""/>
        <dsp:cNvSpPr/>
      </dsp:nvSpPr>
      <dsp:spPr>
        <a:xfrm>
          <a:off x="0" y="1219546"/>
          <a:ext cx="1981200" cy="1161357"/>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775" tIns="104775" rIns="104775" bIns="104775" numCol="1" spcCol="1270" anchor="ctr" anchorCtr="0">
          <a:noAutofit/>
        </a:bodyPr>
        <a:lstStyle/>
        <a:p>
          <a:pPr marL="0" lvl="0" indent="0" algn="ctr" defTabSz="2444750">
            <a:lnSpc>
              <a:spcPct val="90000"/>
            </a:lnSpc>
            <a:spcBef>
              <a:spcPct val="0"/>
            </a:spcBef>
            <a:spcAft>
              <a:spcPct val="35000"/>
            </a:spcAft>
            <a:buNone/>
          </a:pPr>
          <a:r>
            <a:rPr lang="en-US" sz="5500" kern="1200" dirty="0"/>
            <a:t>1990</a:t>
          </a:r>
        </a:p>
      </dsp:txBody>
      <dsp:txXfrm>
        <a:off x="56703" y="1276249"/>
        <a:ext cx="1867794" cy="1104654"/>
      </dsp:txXfrm>
    </dsp:sp>
    <dsp:sp modelId="{977EDFF7-A37A-4709-B5EB-969E6BE451B5}">
      <dsp:nvSpPr>
        <dsp:cNvPr id="0" name=""/>
        <dsp:cNvSpPr/>
      </dsp:nvSpPr>
      <dsp:spPr>
        <a:xfrm>
          <a:off x="1981199" y="2438971"/>
          <a:ext cx="5638800" cy="11613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1435" tIns="51435" rIns="51435" bIns="51435" numCol="1" spcCol="1270" anchor="b" anchorCtr="0">
          <a:noAutofit/>
        </a:bodyPr>
        <a:lstStyle/>
        <a:p>
          <a:pPr marL="0" lvl="0" indent="0" algn="l" defTabSz="1200150">
            <a:lnSpc>
              <a:spcPct val="90000"/>
            </a:lnSpc>
            <a:spcBef>
              <a:spcPct val="0"/>
            </a:spcBef>
            <a:spcAft>
              <a:spcPct val="35000"/>
            </a:spcAft>
            <a:buNone/>
          </a:pPr>
          <a:r>
            <a:rPr lang="en-US" sz="2700" kern="1200" dirty="0"/>
            <a:t>Proposed Guidelines for Pedestrian Facilities in the Public Right-of-Way (PROWAG)</a:t>
          </a:r>
        </a:p>
      </dsp:txBody>
      <dsp:txXfrm>
        <a:off x="1981199" y="2438971"/>
        <a:ext cx="5638800" cy="1161357"/>
      </dsp:txXfrm>
    </dsp:sp>
    <dsp:sp modelId="{0C1F06FA-E621-48D5-8200-58234F4CFD70}">
      <dsp:nvSpPr>
        <dsp:cNvPr id="0" name=""/>
        <dsp:cNvSpPr/>
      </dsp:nvSpPr>
      <dsp:spPr>
        <a:xfrm>
          <a:off x="0" y="2438971"/>
          <a:ext cx="1981200" cy="1161357"/>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775" tIns="104775" rIns="104775" bIns="104775" numCol="1" spcCol="1270" anchor="ctr" anchorCtr="0">
          <a:noAutofit/>
        </a:bodyPr>
        <a:lstStyle/>
        <a:p>
          <a:pPr marL="0" lvl="0" indent="0" algn="ctr" defTabSz="2444750">
            <a:lnSpc>
              <a:spcPct val="90000"/>
            </a:lnSpc>
            <a:spcBef>
              <a:spcPct val="0"/>
            </a:spcBef>
            <a:spcAft>
              <a:spcPct val="35000"/>
            </a:spcAft>
            <a:buNone/>
          </a:pPr>
          <a:r>
            <a:rPr lang="en-US" sz="5500" kern="1200" dirty="0"/>
            <a:t>2011</a:t>
          </a:r>
        </a:p>
      </dsp:txBody>
      <dsp:txXfrm>
        <a:off x="56703" y="2495674"/>
        <a:ext cx="1867794" cy="1104654"/>
      </dsp:txXfrm>
    </dsp:sp>
  </dsp:spTree>
</dsp:drawing>
</file>

<file path=ppt/diagrams/layout1.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682392-894D-4725-AA96-13C2221F0187}" type="datetimeFigureOut">
              <a:rPr lang="en-US" smtClean="0"/>
              <a:t>10/2/2019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421500-ABA7-4F80-9F33-EE022DA3CCF5}" type="slidenum">
              <a:rPr lang="en-US" smtClean="0"/>
              <a:t>‹#›</a:t>
            </a:fld>
            <a:endParaRPr lang="en-US"/>
          </a:p>
        </p:txBody>
      </p:sp>
    </p:spTree>
    <p:extLst>
      <p:ext uri="{BB962C8B-B14F-4D97-AF65-F5344CB8AC3E}">
        <p14:creationId xmlns:p14="http://schemas.microsoft.com/office/powerpoint/2010/main" val="3080979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Report No. FHWA-SA-19-034  </a:t>
            </a:r>
            <a:endParaRPr lang="en-US" dirty="0"/>
          </a:p>
          <a:p>
            <a:endParaRPr lang="en-US" b="1" dirty="0"/>
          </a:p>
          <a:p>
            <a:r>
              <a:rPr lang="en-US" b="1" dirty="0"/>
              <a:t>Key Message</a:t>
            </a:r>
            <a:r>
              <a:rPr lang="en-US" b="0" dirty="0"/>
              <a:t>: </a:t>
            </a:r>
            <a:r>
              <a:rPr lang="en-US" sz="1200" b="0" i="0" kern="1200" dirty="0">
                <a:solidFill>
                  <a:schemeClr val="tx1"/>
                </a:solidFill>
                <a:effectLst/>
                <a:latin typeface="+mn-lt"/>
                <a:ea typeface="+mn-ea"/>
                <a:cs typeface="+mn-cs"/>
              </a:rPr>
              <a:t>For pedestrians with disabilities, details matter, and poor design can be a barrier to travel. Design and infrastructure should serve mobility needs of all pedestrians.</a:t>
            </a:r>
            <a:endParaRPr lang="en-US" b="0" dirty="0"/>
          </a:p>
          <a:p>
            <a:r>
              <a:rPr lang="en-US" b="1" dirty="0"/>
              <a:t>Notes</a:t>
            </a:r>
            <a:r>
              <a:rPr lang="en-US" dirty="0"/>
              <a:t>: As of the 2010 Census, over 56 million (18 percent) Americans 15 years and older and 52 percent of Americans age 65 and over have a disability. </a:t>
            </a:r>
          </a:p>
        </p:txBody>
      </p:sp>
      <p:sp>
        <p:nvSpPr>
          <p:cNvPr id="4" name="Slide Number Placeholder 3"/>
          <p:cNvSpPr>
            <a:spLocks noGrp="1"/>
          </p:cNvSpPr>
          <p:nvPr>
            <p:ph type="sldNum" sz="quarter" idx="5"/>
          </p:nvPr>
        </p:nvSpPr>
        <p:spPr/>
        <p:txBody>
          <a:bodyPr/>
          <a:lstStyle/>
          <a:p>
            <a:fld id="{E5421500-ABA7-4F80-9F33-EE022DA3CCF5}" type="slidenum">
              <a:rPr lang="en-US" smtClean="0"/>
              <a:t>1</a:t>
            </a:fld>
            <a:endParaRPr lang="en-US"/>
          </a:p>
        </p:txBody>
      </p:sp>
    </p:spTree>
    <p:extLst>
      <p:ext uri="{BB962C8B-B14F-4D97-AF65-F5344CB8AC3E}">
        <p14:creationId xmlns:p14="http://schemas.microsoft.com/office/powerpoint/2010/main" val="32116619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i="0"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a:solidFill>
                  <a:schemeClr val="tx1"/>
                </a:solidFill>
                <a:effectLst/>
                <a:latin typeface="+mn-lt"/>
                <a:ea typeface="+mn-ea"/>
                <a:cs typeface="+mn-cs"/>
              </a:rPr>
              <a:t>United States Access Board. (2011) Proposed Accessibility Guidelines for Pedestrian Facilities in the Public Right-of-Way (PROWAG). Washington, D.C.</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a:solidFill>
                  <a:schemeClr val="tx1"/>
                </a:solidFill>
                <a:effectLst/>
                <a:latin typeface="+mn-lt"/>
                <a:ea typeface="+mn-ea"/>
                <a:cs typeface="+mn-cs"/>
              </a:rPr>
              <a:t>United States Access Board. </a:t>
            </a:r>
            <a:r>
              <a:rPr lang="en-US" dirty="0"/>
              <a:t>“About the Rulemaking on Shared Use Paths.” </a:t>
            </a:r>
            <a:r>
              <a:rPr lang="en-US" sz="1200" b="0" i="0" kern="1200" dirty="0">
                <a:solidFill>
                  <a:schemeClr val="tx1"/>
                </a:solidFill>
                <a:effectLst/>
                <a:latin typeface="+mn-lt"/>
                <a:ea typeface="+mn-ea"/>
                <a:cs typeface="+mn-cs"/>
              </a:rPr>
              <a:t>Washington, D.C.: Available:</a:t>
            </a:r>
            <a:r>
              <a:rPr lang="en-US" dirty="0"/>
              <a:t> https://www.access-board.gov/guidelines-and-standards/streets-sidewalks/shared-use-paths [Accessed May 2019]</a:t>
            </a:r>
          </a:p>
        </p:txBody>
      </p:sp>
      <p:sp>
        <p:nvSpPr>
          <p:cNvPr id="4" name="Slide Number Placeholder 3"/>
          <p:cNvSpPr>
            <a:spLocks noGrp="1"/>
          </p:cNvSpPr>
          <p:nvPr>
            <p:ph type="sldNum" sz="quarter" idx="5"/>
          </p:nvPr>
        </p:nvSpPr>
        <p:spPr/>
        <p:txBody>
          <a:bodyPr/>
          <a:lstStyle/>
          <a:p>
            <a:fld id="{E5421500-ABA7-4F80-9F33-EE022DA3CCF5}" type="slidenum">
              <a:rPr lang="en-US" smtClean="0"/>
              <a:t>10</a:t>
            </a:fld>
            <a:endParaRPr lang="en-US"/>
          </a:p>
        </p:txBody>
      </p:sp>
    </p:spTree>
    <p:extLst>
      <p:ext uri="{BB962C8B-B14F-4D97-AF65-F5344CB8AC3E}">
        <p14:creationId xmlns:p14="http://schemas.microsoft.com/office/powerpoint/2010/main" val="30418628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Inventories are often need for ADA Transition Plans, so this effort should be coordinated with any Pedestrian Master Planning efforts.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a:solidFill>
                  <a:schemeClr val="tx1"/>
                </a:solidFill>
                <a:effectLst/>
                <a:latin typeface="+mn-lt"/>
                <a:ea typeface="+mn-ea"/>
                <a:cs typeface="+mn-cs"/>
              </a:rPr>
              <a:t>ITE, &amp; Meyer, M. D. (2016). </a:t>
            </a:r>
            <a:r>
              <a:rPr lang="en-US" sz="1200" b="0" i="1" kern="1200" dirty="0">
                <a:solidFill>
                  <a:schemeClr val="tx1"/>
                </a:solidFill>
                <a:effectLst/>
                <a:latin typeface="+mn-lt"/>
                <a:ea typeface="+mn-ea"/>
                <a:cs typeface="+mn-cs"/>
              </a:rPr>
              <a:t>Transportation planning handbook, </a:t>
            </a:r>
            <a:r>
              <a:rPr lang="en-US" sz="1200" b="0" i="0" kern="1200" dirty="0">
                <a:solidFill>
                  <a:schemeClr val="tx1"/>
                </a:solidFill>
                <a:effectLst/>
                <a:latin typeface="+mn-lt"/>
                <a:ea typeface="+mn-ea"/>
                <a:cs typeface="+mn-cs"/>
              </a:rPr>
              <a:t>Chapter 13.</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a:solidFill>
                  <a:schemeClr val="tx1"/>
                </a:solidFill>
                <a:effectLst/>
                <a:latin typeface="+mn-lt"/>
                <a:ea typeface="+mn-ea"/>
                <a:cs typeface="+mn-cs"/>
              </a:rPr>
              <a:t>FHWA Civil Rights Office, Q&amp;A, </a:t>
            </a:r>
            <a:r>
              <a:rPr lang="en-US" dirty="0"/>
              <a:t>https://www.fhwa.dot.gov/civilrights/programs/ada/ada_sect504qa.cfm#q10 [accessed May 2019]. </a:t>
            </a:r>
          </a:p>
          <a:p>
            <a:pPr marL="228600" indent="-228600">
              <a:buFont typeface="+mj-lt"/>
              <a:buAutoNum type="arabicPeriod"/>
            </a:pPr>
            <a:endParaRPr lang="en-US" sz="1200" b="0" i="0" kern="1200" dirty="0">
              <a:solidFill>
                <a:schemeClr val="tx1"/>
              </a:solidFill>
              <a:effectLst/>
              <a:latin typeface="+mn-lt"/>
              <a:ea typeface="+mn-ea"/>
              <a:cs typeface="+mn-cs"/>
            </a:endParaRPr>
          </a:p>
          <a:p>
            <a:pPr marL="228600" indent="-228600">
              <a:buFont typeface="+mj-lt"/>
              <a:buAutoNum type="arabicPeriod"/>
            </a:pP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11</a:t>
            </a:fld>
            <a:endParaRPr lang="en-US"/>
          </a:p>
        </p:txBody>
      </p:sp>
    </p:spTree>
    <p:extLst>
      <p:ext uri="{BB962C8B-B14F-4D97-AF65-F5344CB8AC3E}">
        <p14:creationId xmlns:p14="http://schemas.microsoft.com/office/powerpoint/2010/main" val="1792111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a:t>
            </a:r>
            <a:r>
              <a:rPr lang="en-US" dirty="0"/>
              <a:t>: The plan’s title is </a:t>
            </a:r>
            <a:r>
              <a:rPr lang="en-US" i="1" dirty="0"/>
              <a:t>Americans with Disabilities Act Transition Plan for Accessibility in Public Rights-of Way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City of Eugene. Americans with Disabilities Act Transition Plan for Accessibility in Public Rights-of Way. Available: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https://www.eugene-or.gov/DocumentCenter/View/20712/2015_ADA_Transition_Plan_w_Annual_Updates?bidId=</a:t>
            </a:r>
          </a:p>
          <a:p>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12</a:t>
            </a:fld>
            <a:endParaRPr lang="en-US"/>
          </a:p>
        </p:txBody>
      </p:sp>
    </p:spTree>
    <p:extLst>
      <p:ext uri="{BB962C8B-B14F-4D97-AF65-F5344CB8AC3E}">
        <p14:creationId xmlns:p14="http://schemas.microsoft.com/office/powerpoint/2010/main" val="2251582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a:extLst>
              <a:ext uri="{FF2B5EF4-FFF2-40B4-BE49-F238E27FC236}">
                <a16:creationId xmlns:a16="http://schemas.microsoft.com/office/drawing/2014/main" id="{987C2C54-CA90-48CD-B2FF-EB951752B4EB}"/>
              </a:ext>
            </a:extLst>
          </p:cNvPr>
          <p:cNvSpPr>
            <a:spLocks noGrp="1" noChangeArrowheads="1"/>
          </p:cNvSpPr>
          <p:nvPr>
            <p:ph type="sldNum" sz="quarter" idx="5"/>
          </p:nvPr>
        </p:nvSpPr>
        <p:spPr>
          <a:noFill/>
        </p:spPr>
        <p:txBody>
          <a:bodyPr/>
          <a:lstStyle>
            <a:lvl1pPr>
              <a:defRPr sz="3200" b="1">
                <a:solidFill>
                  <a:schemeClr val="tx1"/>
                </a:solidFill>
                <a:latin typeface="Calibri" panose="020F0502020204030204" pitchFamily="34" charset="0"/>
              </a:defRPr>
            </a:lvl1pPr>
            <a:lvl2pPr marL="742950" indent="-285750">
              <a:defRPr sz="3200" b="1">
                <a:solidFill>
                  <a:schemeClr val="tx1"/>
                </a:solidFill>
                <a:latin typeface="Calibri" panose="020F0502020204030204" pitchFamily="34" charset="0"/>
              </a:defRPr>
            </a:lvl2pPr>
            <a:lvl3pPr marL="1143000" indent="-228600">
              <a:defRPr sz="3200" b="1">
                <a:solidFill>
                  <a:schemeClr val="tx1"/>
                </a:solidFill>
                <a:latin typeface="Calibri" panose="020F0502020204030204" pitchFamily="34" charset="0"/>
              </a:defRPr>
            </a:lvl3pPr>
            <a:lvl4pPr marL="1600200" indent="-228600">
              <a:defRPr sz="3200" b="1">
                <a:solidFill>
                  <a:schemeClr val="tx1"/>
                </a:solidFill>
                <a:latin typeface="Calibri" panose="020F0502020204030204" pitchFamily="34" charset="0"/>
              </a:defRPr>
            </a:lvl4pPr>
            <a:lvl5pPr marL="2057400" indent="-228600">
              <a:defRPr sz="3200" b="1">
                <a:solidFill>
                  <a:schemeClr val="tx1"/>
                </a:solidFill>
                <a:latin typeface="Calibri" panose="020F0502020204030204" pitchFamily="34" charset="0"/>
              </a:defRPr>
            </a:lvl5pPr>
            <a:lvl6pPr marL="2514600" indent="-228600" algn="ctr" eaLnBrk="0" fontAlgn="base" hangingPunct="0">
              <a:spcBef>
                <a:spcPct val="0"/>
              </a:spcBef>
              <a:spcAft>
                <a:spcPct val="0"/>
              </a:spcAft>
              <a:defRPr sz="3200" b="1">
                <a:solidFill>
                  <a:schemeClr val="tx1"/>
                </a:solidFill>
                <a:latin typeface="Calibri" panose="020F0502020204030204" pitchFamily="34" charset="0"/>
              </a:defRPr>
            </a:lvl6pPr>
            <a:lvl7pPr marL="2971800" indent="-228600" algn="ctr" eaLnBrk="0" fontAlgn="base" hangingPunct="0">
              <a:spcBef>
                <a:spcPct val="0"/>
              </a:spcBef>
              <a:spcAft>
                <a:spcPct val="0"/>
              </a:spcAft>
              <a:defRPr sz="3200" b="1">
                <a:solidFill>
                  <a:schemeClr val="tx1"/>
                </a:solidFill>
                <a:latin typeface="Calibri" panose="020F0502020204030204" pitchFamily="34" charset="0"/>
              </a:defRPr>
            </a:lvl7pPr>
            <a:lvl8pPr marL="3429000" indent="-228600" algn="ctr" eaLnBrk="0" fontAlgn="base" hangingPunct="0">
              <a:spcBef>
                <a:spcPct val="0"/>
              </a:spcBef>
              <a:spcAft>
                <a:spcPct val="0"/>
              </a:spcAft>
              <a:defRPr sz="3200" b="1">
                <a:solidFill>
                  <a:schemeClr val="tx1"/>
                </a:solidFill>
                <a:latin typeface="Calibri" panose="020F0502020204030204" pitchFamily="34" charset="0"/>
              </a:defRPr>
            </a:lvl8pPr>
            <a:lvl9pPr marL="3886200" indent="-228600" algn="ctr" eaLnBrk="0" fontAlgn="base" hangingPunct="0">
              <a:spcBef>
                <a:spcPct val="0"/>
              </a:spcBef>
              <a:spcAft>
                <a:spcPct val="0"/>
              </a:spcAft>
              <a:defRPr sz="3200" b="1">
                <a:solidFill>
                  <a:schemeClr val="tx1"/>
                </a:solidFill>
                <a:latin typeface="Calibri" panose="020F0502020204030204" pitchFamily="34" charset="0"/>
              </a:defRPr>
            </a:lvl9pPr>
          </a:lstStyle>
          <a:p>
            <a:fld id="{19A2D2F3-16F2-4F91-95A2-37024D85734B}" type="slidenum">
              <a:rPr lang="en-US" altLang="en-US" sz="1200" b="0">
                <a:latin typeface="Times New Roman" panose="02020603050405020304" pitchFamily="18" charset="0"/>
              </a:rPr>
              <a:pPr/>
              <a:t>14</a:t>
            </a:fld>
            <a:endParaRPr lang="en-US" altLang="en-US" sz="1200" b="0">
              <a:latin typeface="Times New Roman" panose="02020603050405020304" pitchFamily="18" charset="0"/>
            </a:endParaRPr>
          </a:p>
        </p:txBody>
      </p:sp>
      <p:sp>
        <p:nvSpPr>
          <p:cNvPr id="111619" name="Rectangle 2">
            <a:extLst>
              <a:ext uri="{FF2B5EF4-FFF2-40B4-BE49-F238E27FC236}">
                <a16:creationId xmlns:a16="http://schemas.microsoft.com/office/drawing/2014/main" id="{88A5E4B5-7DB0-401B-B3CF-E1035B84236D}"/>
              </a:ext>
            </a:extLst>
          </p:cNvPr>
          <p:cNvSpPr>
            <a:spLocks noGrp="1" noRot="1" noChangeAspect="1" noChangeArrowheads="1" noTextEdit="1"/>
          </p:cNvSpPr>
          <p:nvPr>
            <p:ph type="sldImg"/>
          </p:nvPr>
        </p:nvSpPr>
        <p:spPr>
          <a:ln/>
        </p:spPr>
      </p:sp>
      <p:sp>
        <p:nvSpPr>
          <p:cNvPr id="111620" name="Rectangle 3">
            <a:extLst>
              <a:ext uri="{FF2B5EF4-FFF2-40B4-BE49-F238E27FC236}">
                <a16:creationId xmlns:a16="http://schemas.microsoft.com/office/drawing/2014/main" id="{1B440D01-AE37-4365-9ADE-A3DC37296CAC}"/>
              </a:ext>
            </a:extLst>
          </p:cNvPr>
          <p:cNvSpPr>
            <a:spLocks noGrp="1" noChangeArrowheads="1"/>
          </p:cNvSpPr>
          <p:nvPr>
            <p:ph type="body" idx="1"/>
          </p:nvPr>
        </p:nvSpPr>
        <p:spPr>
          <a:noFill/>
        </p:spPr>
        <p:txBody>
          <a:bodyPr/>
          <a:lstStyle/>
          <a:p>
            <a:r>
              <a:rPr lang="en-US" b="1"/>
              <a:t>Notes</a:t>
            </a:r>
            <a:r>
              <a:rPr lang="en-US" dirty="0"/>
              <a:t>: Emphasize that the ADA does not name disabilities; those listed on the slide are examples called out in the AASHTO Green Book.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AASHTO. (2018). </a:t>
            </a:r>
            <a:r>
              <a:rPr lang="en-US" i="1" dirty="0"/>
              <a:t>A Policy on the Geometric Design of Highways and Streets</a:t>
            </a:r>
            <a:r>
              <a:rPr lang="en-US" dirty="0"/>
              <a:t>. Page 2-53.</a:t>
            </a:r>
          </a:p>
          <a:p>
            <a:endParaRPr lang="en-US" altLang="en-US" b="1" dirty="0"/>
          </a:p>
          <a:p>
            <a:endParaRPr lang="en-US" altLang="en-US" dirty="0"/>
          </a:p>
        </p:txBody>
      </p:sp>
    </p:spTree>
    <p:extLst>
      <p:ext uri="{BB962C8B-B14F-4D97-AF65-F5344CB8AC3E}">
        <p14:creationId xmlns:p14="http://schemas.microsoft.com/office/powerpoint/2010/main" val="23077817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(2017). </a:t>
            </a:r>
            <a:r>
              <a:rPr lang="en-US" i="1" dirty="0"/>
              <a:t>Accessible Shared Streets: Notable Practices and Considerations for Accommodating Pedestrians with Vision Disabilities</a:t>
            </a:r>
            <a:r>
              <a:rPr lang="en-US" dirty="0"/>
              <a:t>. Report No. FHWA-HEP-17-096. Available: https://www.fhwa.dot.gov/environment/bicycle_pedestrian/publications/accessible_shared_streets/index.cfm</a:t>
            </a:r>
          </a:p>
          <a:p>
            <a:endParaRPr lang="en-US" dirty="0"/>
          </a:p>
          <a:p>
            <a:r>
              <a:rPr lang="en-US" dirty="0"/>
              <a:t>Image (left): https://www.fhwa.dot.gov/environment/bicycle_pedestrian/publications/accessible_shared_streets/images/figure07.png</a:t>
            </a:r>
          </a:p>
          <a:p>
            <a:r>
              <a:rPr lang="en-US" dirty="0"/>
              <a:t>Image (right): https://www.fhwa.dot.gov/environment/bicycle_pedestrian/publications/accessible_shared_streets/images/figure07.png</a:t>
            </a:r>
          </a:p>
        </p:txBody>
      </p:sp>
      <p:sp>
        <p:nvSpPr>
          <p:cNvPr id="4" name="Slide Number Placeholder 3"/>
          <p:cNvSpPr>
            <a:spLocks noGrp="1"/>
          </p:cNvSpPr>
          <p:nvPr>
            <p:ph type="sldNum" sz="quarter" idx="5"/>
          </p:nvPr>
        </p:nvSpPr>
        <p:spPr/>
        <p:txBody>
          <a:bodyPr/>
          <a:lstStyle/>
          <a:p>
            <a:fld id="{E5421500-ABA7-4F80-9F33-EE022DA3CCF5}" type="slidenum">
              <a:rPr lang="en-US" smtClean="0"/>
              <a:t>16</a:t>
            </a:fld>
            <a:endParaRPr lang="en-US"/>
          </a:p>
        </p:txBody>
      </p:sp>
    </p:spTree>
    <p:extLst>
      <p:ext uri="{BB962C8B-B14F-4D97-AF65-F5344CB8AC3E}">
        <p14:creationId xmlns:p14="http://schemas.microsoft.com/office/powerpoint/2010/main" val="719328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Problems with depth perception mean that someone may have difficulty judging the approach speed of cars, trucks, and bicycles and judging the location of obstacles in their path. Reduced contrast sensitivity means that someone may not be able to see colors or color contrast accurately or distinguish a hole from a shadow.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Slide by Janet Barlow (April 2019)</a:t>
            </a:r>
          </a:p>
        </p:txBody>
      </p:sp>
      <p:sp>
        <p:nvSpPr>
          <p:cNvPr id="4" name="Slide Number Placeholder 3"/>
          <p:cNvSpPr>
            <a:spLocks noGrp="1"/>
          </p:cNvSpPr>
          <p:nvPr>
            <p:ph type="sldNum" sz="quarter" idx="5"/>
          </p:nvPr>
        </p:nvSpPr>
        <p:spPr/>
        <p:txBody>
          <a:bodyPr/>
          <a:lstStyle/>
          <a:p>
            <a:fld id="{E5421500-ABA7-4F80-9F33-EE022DA3CCF5}" type="slidenum">
              <a:rPr lang="en-US" smtClean="0"/>
              <a:t>17</a:t>
            </a:fld>
            <a:endParaRPr lang="en-US"/>
          </a:p>
        </p:txBody>
      </p:sp>
    </p:spTree>
    <p:extLst>
      <p:ext uri="{BB962C8B-B14F-4D97-AF65-F5344CB8AC3E}">
        <p14:creationId xmlns:p14="http://schemas.microsoft.com/office/powerpoint/2010/main" val="19620572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Streets include a variety of cues that indicate where to walk and where and when to cross (i.e., sidewalk edges, curb ramps, crosswalk markings, pedestrian signals, and the sight and sound of vehicle and pedestrian movement). Often these are the same elements pedestrians with vision disabilities use for navigation (listed on the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(2017). </a:t>
            </a:r>
            <a:r>
              <a:rPr lang="en-US" i="1" dirty="0"/>
              <a:t>Accessible Shared Streets: Notable Practices and Considerations for Accommodating Pedestrians with Vision Disabilities</a:t>
            </a:r>
            <a:r>
              <a:rPr lang="en-US" dirty="0"/>
              <a:t>. Report No. FHWA-HEP-17-096. Available: https://www.fhwa.dot.gov/environment/bicycle_pedestrian/publications/accessible_shared_streets/index.cfm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18</a:t>
            </a:fld>
            <a:endParaRPr lang="en-US"/>
          </a:p>
        </p:txBody>
      </p:sp>
    </p:spTree>
    <p:extLst>
      <p:ext uri="{BB962C8B-B14F-4D97-AF65-F5344CB8AC3E}">
        <p14:creationId xmlns:p14="http://schemas.microsoft.com/office/powerpoint/2010/main" val="3176094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Streets include a variety of cues that indicate where to walk and where and when to cross (i.e., sidewalk edges, curb ramps, crosswalk markings, pedestrian signals, and the sight and sound of vehicle and pedestrian movement). Often these are the same elements pedestrians with vision disabilities use for navigation (listed on the slide)</a:t>
            </a:r>
          </a:p>
          <a:p>
            <a:pPr marL="171450" indent="-171450">
              <a:buFont typeface="Arial" panose="020B0604020202020204" pitchFamily="34" charset="0"/>
              <a:buChar char="•"/>
            </a:pPr>
            <a:r>
              <a:rPr lang="en-US" dirty="0"/>
              <a:t>Human guides are used in specific situations (as opposed to everyday travel). </a:t>
            </a:r>
          </a:p>
          <a:p>
            <a:pPr marL="171450" indent="-171450">
              <a:buFont typeface="Arial" panose="020B0604020202020204" pitchFamily="34" charset="0"/>
              <a:buChar char="•"/>
            </a:pPr>
            <a:r>
              <a:rPr lang="en-US" dirty="0"/>
              <a:t>White canes may be used by individuals to probe the environment.</a:t>
            </a:r>
          </a:p>
          <a:p>
            <a:pPr marL="171450" indent="-171450">
              <a:buFont typeface="Arial" panose="020B0604020202020204" pitchFamily="34" charset="0"/>
              <a:buChar char="•"/>
            </a:pPr>
            <a:r>
              <a:rPr lang="en-US" dirty="0"/>
              <a:t>Only a small percentage of blind or visually impaired people use dog guides as a travel aid. Dog guides respond to commands from their human handlers and do not make decisions about routes or street crossings.</a:t>
            </a:r>
          </a:p>
          <a:p>
            <a:pPr marL="171450" indent="-171450">
              <a:buFont typeface="Arial" panose="020B0604020202020204" pitchFamily="34" charset="0"/>
              <a:buChar char="•"/>
            </a:pPr>
            <a:r>
              <a:rPr lang="en-US" dirty="0"/>
              <a:t>Telescopes are used primarily for reading signs. </a:t>
            </a:r>
          </a:p>
          <a:p>
            <a:pPr marL="171450" indent="-171450">
              <a:buFont typeface="Arial" panose="020B0604020202020204" pitchFamily="34" charset="0"/>
              <a:buChar char="•"/>
            </a:pPr>
            <a:r>
              <a:rPr lang="en-US" dirty="0"/>
              <a:t>Emerging technologies, such as digital navigation/wayfinding applications and hand-held devices that use ultrasonic echo-location to help pedestrians with vision disabilities detect objects. It is important to keep in mind that persons with vision disabilities could also have cognitive disabilities that might make reliance on technology difficult.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Slide adapted from Janet Barlow (April 2019)</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FHWA. (2017). </a:t>
            </a:r>
            <a:r>
              <a:rPr kumimoji="0" lang="en-US" sz="1200" b="0" i="1" u="none" strike="noStrike" kern="1200" cap="none" spc="0" normalizeH="0" baseline="0" noProof="0" dirty="0">
                <a:ln>
                  <a:noFill/>
                </a:ln>
                <a:solidFill>
                  <a:prstClr val="black"/>
                </a:solidFill>
                <a:effectLst/>
                <a:uLnTx/>
                <a:uFillTx/>
                <a:latin typeface="+mn-lt"/>
                <a:ea typeface="+mn-ea"/>
                <a:cs typeface="+mn-cs"/>
              </a:rPr>
              <a:t>Accessible Shared Streets: Notable Practices and Considerations for Accommodating Pedestrians with Vision Disabilities</a:t>
            </a:r>
            <a:r>
              <a:rPr kumimoji="0" lang="en-US" sz="1200" b="0" i="0" u="none" strike="noStrike" kern="1200" cap="none" spc="0" normalizeH="0" baseline="0" noProof="0" dirty="0">
                <a:ln>
                  <a:noFill/>
                </a:ln>
                <a:solidFill>
                  <a:prstClr val="black"/>
                </a:solidFill>
                <a:effectLst/>
                <a:uLnTx/>
                <a:uFillTx/>
                <a:latin typeface="+mn-lt"/>
                <a:ea typeface="+mn-ea"/>
                <a:cs typeface="+mn-cs"/>
              </a:rPr>
              <a:t>. Report No. FHWA-HEP-17-096. Available: https://www.fhwa.dot.gov/environment/bicycle_pedestrian/publications/accessible_shared_streets/index.cfm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19</a:t>
            </a:fld>
            <a:endParaRPr lang="en-US"/>
          </a:p>
        </p:txBody>
      </p:sp>
    </p:spTree>
    <p:extLst>
      <p:ext uri="{BB962C8B-B14F-4D97-AF65-F5344CB8AC3E}">
        <p14:creationId xmlns:p14="http://schemas.microsoft.com/office/powerpoint/2010/main" val="38870259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a:t>
            </a:r>
            <a:r>
              <a:rPr lang="en-US" b="0" dirty="0"/>
              <a:t>Cognitive disability </a:t>
            </a:r>
            <a:r>
              <a:rPr lang="en-US" sz="1200" b="0" i="0" kern="1200" dirty="0">
                <a:solidFill>
                  <a:schemeClr val="tx1"/>
                </a:solidFill>
                <a:effectLst/>
                <a:latin typeface="+mn-lt"/>
                <a:ea typeface="+mn-ea"/>
                <a:cs typeface="+mn-cs"/>
              </a:rPr>
              <a:t>is a term used when a person has certain limitations in mental functioning and in skills such as communicating, taking care of him or herself, and social skills.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AASHTO</a:t>
            </a:r>
            <a:r>
              <a:rPr lang="en-US" i="1" dirty="0"/>
              <a:t>. </a:t>
            </a:r>
            <a:r>
              <a:rPr lang="en-US" dirty="0"/>
              <a:t>(2018). </a:t>
            </a:r>
            <a:r>
              <a:rPr lang="en-US" i="1" dirty="0"/>
              <a:t>A Policy on the Geometric Design of Highways and Streets</a:t>
            </a:r>
            <a:r>
              <a:rPr lang="en-US" dirty="0"/>
              <a:t>. Page 2-53.</a:t>
            </a:r>
          </a:p>
          <a:p>
            <a:endParaRPr lang="en-US" altLang="en-US" b="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20</a:t>
            </a:fld>
            <a:endParaRPr lang="en-US"/>
          </a:p>
        </p:txBody>
      </p:sp>
    </p:spTree>
    <p:extLst>
      <p:ext uri="{BB962C8B-B14F-4D97-AF65-F5344CB8AC3E}">
        <p14:creationId xmlns:p14="http://schemas.microsoft.com/office/powerpoint/2010/main" val="6401866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AASHTO</a:t>
            </a:r>
            <a:r>
              <a:rPr lang="en-US" i="1" dirty="0"/>
              <a:t>. </a:t>
            </a:r>
            <a:r>
              <a:rPr lang="en-US" dirty="0"/>
              <a:t>(2018). </a:t>
            </a:r>
            <a:r>
              <a:rPr lang="en-US" i="1" dirty="0"/>
              <a:t>A Policy on the Geometric Design of Highways and Streets</a:t>
            </a:r>
            <a:r>
              <a:rPr lang="en-US" dirty="0"/>
              <a:t>. Page 2-53.</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21</a:t>
            </a:fld>
            <a:endParaRPr lang="en-US"/>
          </a:p>
        </p:txBody>
      </p:sp>
    </p:spTree>
    <p:extLst>
      <p:ext uri="{BB962C8B-B14F-4D97-AF65-F5344CB8AC3E}">
        <p14:creationId xmlns:p14="http://schemas.microsoft.com/office/powerpoint/2010/main" val="2762005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a:t>
            </a:fld>
            <a:endParaRPr lang="en-US"/>
          </a:p>
        </p:txBody>
      </p:sp>
    </p:spTree>
    <p:extLst>
      <p:ext uri="{BB962C8B-B14F-4D97-AF65-F5344CB8AC3E}">
        <p14:creationId xmlns:p14="http://schemas.microsoft.com/office/powerpoint/2010/main" val="26517325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22</a:t>
            </a:fld>
            <a:endParaRPr lang="en-US"/>
          </a:p>
        </p:txBody>
      </p:sp>
    </p:spTree>
    <p:extLst>
      <p:ext uri="{BB962C8B-B14F-4D97-AF65-F5344CB8AC3E}">
        <p14:creationId xmlns:p14="http://schemas.microsoft.com/office/powerpoint/2010/main" val="6290657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a:extLst>
              <a:ext uri="{FF2B5EF4-FFF2-40B4-BE49-F238E27FC236}">
                <a16:creationId xmlns:a16="http://schemas.microsoft.com/office/drawing/2014/main" id="{CBC3F85C-3214-416D-A82C-444B8EF28F01}"/>
              </a:ext>
            </a:extLst>
          </p:cNvPr>
          <p:cNvSpPr>
            <a:spLocks noGrp="1" noChangeArrowheads="1"/>
          </p:cNvSpPr>
          <p:nvPr>
            <p:ph type="sldNum" sz="quarter" idx="5"/>
          </p:nvPr>
        </p:nvSpPr>
        <p:spPr>
          <a:noFill/>
        </p:spPr>
        <p:txBody>
          <a:bodyPr/>
          <a:lstStyle>
            <a:lvl1pPr>
              <a:defRPr sz="3200" b="1">
                <a:solidFill>
                  <a:schemeClr val="tx1"/>
                </a:solidFill>
                <a:latin typeface="Calibri" panose="020F0502020204030204" pitchFamily="34" charset="0"/>
              </a:defRPr>
            </a:lvl1pPr>
            <a:lvl2pPr marL="742950" indent="-285750">
              <a:defRPr sz="3200" b="1">
                <a:solidFill>
                  <a:schemeClr val="tx1"/>
                </a:solidFill>
                <a:latin typeface="Calibri" panose="020F0502020204030204" pitchFamily="34" charset="0"/>
              </a:defRPr>
            </a:lvl2pPr>
            <a:lvl3pPr marL="1143000" indent="-228600">
              <a:defRPr sz="3200" b="1">
                <a:solidFill>
                  <a:schemeClr val="tx1"/>
                </a:solidFill>
                <a:latin typeface="Calibri" panose="020F0502020204030204" pitchFamily="34" charset="0"/>
              </a:defRPr>
            </a:lvl3pPr>
            <a:lvl4pPr marL="1600200" indent="-228600">
              <a:defRPr sz="3200" b="1">
                <a:solidFill>
                  <a:schemeClr val="tx1"/>
                </a:solidFill>
                <a:latin typeface="Calibri" panose="020F0502020204030204" pitchFamily="34" charset="0"/>
              </a:defRPr>
            </a:lvl4pPr>
            <a:lvl5pPr marL="2057400" indent="-228600">
              <a:defRPr sz="3200" b="1">
                <a:solidFill>
                  <a:schemeClr val="tx1"/>
                </a:solidFill>
                <a:latin typeface="Calibri" panose="020F0502020204030204" pitchFamily="34" charset="0"/>
              </a:defRPr>
            </a:lvl5pPr>
            <a:lvl6pPr marL="2514600" indent="-228600" algn="ctr" eaLnBrk="0" fontAlgn="base" hangingPunct="0">
              <a:spcBef>
                <a:spcPct val="0"/>
              </a:spcBef>
              <a:spcAft>
                <a:spcPct val="0"/>
              </a:spcAft>
              <a:defRPr sz="3200" b="1">
                <a:solidFill>
                  <a:schemeClr val="tx1"/>
                </a:solidFill>
                <a:latin typeface="Calibri" panose="020F0502020204030204" pitchFamily="34" charset="0"/>
              </a:defRPr>
            </a:lvl6pPr>
            <a:lvl7pPr marL="2971800" indent="-228600" algn="ctr" eaLnBrk="0" fontAlgn="base" hangingPunct="0">
              <a:spcBef>
                <a:spcPct val="0"/>
              </a:spcBef>
              <a:spcAft>
                <a:spcPct val="0"/>
              </a:spcAft>
              <a:defRPr sz="3200" b="1">
                <a:solidFill>
                  <a:schemeClr val="tx1"/>
                </a:solidFill>
                <a:latin typeface="Calibri" panose="020F0502020204030204" pitchFamily="34" charset="0"/>
              </a:defRPr>
            </a:lvl7pPr>
            <a:lvl8pPr marL="3429000" indent="-228600" algn="ctr" eaLnBrk="0" fontAlgn="base" hangingPunct="0">
              <a:spcBef>
                <a:spcPct val="0"/>
              </a:spcBef>
              <a:spcAft>
                <a:spcPct val="0"/>
              </a:spcAft>
              <a:defRPr sz="3200" b="1">
                <a:solidFill>
                  <a:schemeClr val="tx1"/>
                </a:solidFill>
                <a:latin typeface="Calibri" panose="020F0502020204030204" pitchFamily="34" charset="0"/>
              </a:defRPr>
            </a:lvl8pPr>
            <a:lvl9pPr marL="3886200" indent="-228600" algn="ctr" eaLnBrk="0" fontAlgn="base" hangingPunct="0">
              <a:spcBef>
                <a:spcPct val="0"/>
              </a:spcBef>
              <a:spcAft>
                <a:spcPct val="0"/>
              </a:spcAft>
              <a:defRPr sz="3200" b="1">
                <a:solidFill>
                  <a:schemeClr val="tx1"/>
                </a:solidFill>
                <a:latin typeface="Calibri" panose="020F0502020204030204" pitchFamily="34" charset="0"/>
              </a:defRPr>
            </a:lvl9pPr>
          </a:lstStyle>
          <a:p>
            <a:fld id="{69346F51-5C68-46F4-9D73-5D11AE16CC5A}" type="slidenum">
              <a:rPr lang="en-US" altLang="en-US" sz="1200" b="0">
                <a:latin typeface="Times New Roman" panose="02020603050405020304" pitchFamily="18" charset="0"/>
              </a:rPr>
              <a:pPr/>
              <a:t>23</a:t>
            </a:fld>
            <a:endParaRPr lang="en-US" altLang="en-US" sz="1200" b="0">
              <a:latin typeface="Times New Roman" panose="02020603050405020304" pitchFamily="18" charset="0"/>
            </a:endParaRPr>
          </a:p>
        </p:txBody>
      </p:sp>
      <p:sp>
        <p:nvSpPr>
          <p:cNvPr id="112643" name="Rectangle 2">
            <a:extLst>
              <a:ext uri="{FF2B5EF4-FFF2-40B4-BE49-F238E27FC236}">
                <a16:creationId xmlns:a16="http://schemas.microsoft.com/office/drawing/2014/main" id="{B3B8E1D1-768D-4CB0-B956-DA96B78C3ADD}"/>
              </a:ext>
            </a:extLst>
          </p:cNvPr>
          <p:cNvSpPr>
            <a:spLocks noGrp="1" noRot="1" noChangeAspect="1" noChangeArrowheads="1" noTextEdit="1"/>
          </p:cNvSpPr>
          <p:nvPr>
            <p:ph type="sldImg"/>
          </p:nvPr>
        </p:nvSpPr>
        <p:spPr>
          <a:ln/>
        </p:spPr>
      </p:sp>
      <p:sp>
        <p:nvSpPr>
          <p:cNvPr id="112644" name="Rectangle 3">
            <a:extLst>
              <a:ext uri="{FF2B5EF4-FFF2-40B4-BE49-F238E27FC236}">
                <a16:creationId xmlns:a16="http://schemas.microsoft.com/office/drawing/2014/main" id="{61D62FB2-E575-4437-91FA-DFE0432F4433}"/>
              </a:ext>
            </a:extLst>
          </p:cNvPr>
          <p:cNvSpPr>
            <a:spLocks noGrp="1" noChangeArrowheads="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User and Mode Characteristics and Designing for Walking and Bicycling</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dirty="0" err="1"/>
              <a:t>Ronkin</a:t>
            </a:r>
            <a:r>
              <a:rPr lang="en-US" altLang="en-US" dirty="0"/>
              <a:t>, M. &amp; Zegeer, C. (2005). Planning and designing streets for pedestrians. </a:t>
            </a:r>
            <a:r>
              <a:rPr lang="en-US" altLang="en-US" dirty="0" err="1"/>
              <a:t>Powerpoint</a:t>
            </a:r>
            <a:r>
              <a:rPr lang="en-US" altLang="en-US" dirty="0"/>
              <a:t> presentation prepared for North Carolina Department of Transportation. </a:t>
            </a:r>
          </a:p>
          <a:p>
            <a:pPr marL="219075" indent="-219075"/>
            <a:endParaRPr lang="en-US" altLang="en-US" dirty="0"/>
          </a:p>
          <a:p>
            <a:pPr marL="219075" indent="-219075"/>
            <a:endParaRPr lang="en-US" altLang="en-US" dirty="0"/>
          </a:p>
          <a:p>
            <a:pPr marL="219075" indent="-219075"/>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a:extLst>
              <a:ext uri="{FF2B5EF4-FFF2-40B4-BE49-F238E27FC236}">
                <a16:creationId xmlns:a16="http://schemas.microsoft.com/office/drawing/2014/main" id="{E5BBDB16-ACF5-4184-B2A3-C28661A5ECA3}"/>
              </a:ext>
            </a:extLst>
          </p:cNvPr>
          <p:cNvSpPr>
            <a:spLocks noGrp="1" noChangeArrowheads="1"/>
          </p:cNvSpPr>
          <p:nvPr>
            <p:ph type="sldNum" sz="quarter" idx="5"/>
          </p:nvPr>
        </p:nvSpPr>
        <p:spPr>
          <a:noFill/>
        </p:spPr>
        <p:txBody>
          <a:bodyPr/>
          <a:lstStyle>
            <a:lvl1pPr>
              <a:defRPr sz="3200" b="1">
                <a:solidFill>
                  <a:schemeClr val="tx1"/>
                </a:solidFill>
                <a:latin typeface="Calibri" panose="020F0502020204030204" pitchFamily="34" charset="0"/>
              </a:defRPr>
            </a:lvl1pPr>
            <a:lvl2pPr marL="742950" indent="-285750">
              <a:defRPr sz="3200" b="1">
                <a:solidFill>
                  <a:schemeClr val="tx1"/>
                </a:solidFill>
                <a:latin typeface="Calibri" panose="020F0502020204030204" pitchFamily="34" charset="0"/>
              </a:defRPr>
            </a:lvl2pPr>
            <a:lvl3pPr marL="1143000" indent="-228600">
              <a:defRPr sz="3200" b="1">
                <a:solidFill>
                  <a:schemeClr val="tx1"/>
                </a:solidFill>
                <a:latin typeface="Calibri" panose="020F0502020204030204" pitchFamily="34" charset="0"/>
              </a:defRPr>
            </a:lvl3pPr>
            <a:lvl4pPr marL="1600200" indent="-228600">
              <a:defRPr sz="3200" b="1">
                <a:solidFill>
                  <a:schemeClr val="tx1"/>
                </a:solidFill>
                <a:latin typeface="Calibri" panose="020F0502020204030204" pitchFamily="34" charset="0"/>
              </a:defRPr>
            </a:lvl4pPr>
            <a:lvl5pPr marL="2057400" indent="-228600">
              <a:defRPr sz="3200" b="1">
                <a:solidFill>
                  <a:schemeClr val="tx1"/>
                </a:solidFill>
                <a:latin typeface="Calibri" panose="020F0502020204030204" pitchFamily="34" charset="0"/>
              </a:defRPr>
            </a:lvl5pPr>
            <a:lvl6pPr marL="2514600" indent="-228600" algn="ctr" eaLnBrk="0" fontAlgn="base" hangingPunct="0">
              <a:spcBef>
                <a:spcPct val="0"/>
              </a:spcBef>
              <a:spcAft>
                <a:spcPct val="0"/>
              </a:spcAft>
              <a:defRPr sz="3200" b="1">
                <a:solidFill>
                  <a:schemeClr val="tx1"/>
                </a:solidFill>
                <a:latin typeface="Calibri" panose="020F0502020204030204" pitchFamily="34" charset="0"/>
              </a:defRPr>
            </a:lvl6pPr>
            <a:lvl7pPr marL="2971800" indent="-228600" algn="ctr" eaLnBrk="0" fontAlgn="base" hangingPunct="0">
              <a:spcBef>
                <a:spcPct val="0"/>
              </a:spcBef>
              <a:spcAft>
                <a:spcPct val="0"/>
              </a:spcAft>
              <a:defRPr sz="3200" b="1">
                <a:solidFill>
                  <a:schemeClr val="tx1"/>
                </a:solidFill>
                <a:latin typeface="Calibri" panose="020F0502020204030204" pitchFamily="34" charset="0"/>
              </a:defRPr>
            </a:lvl7pPr>
            <a:lvl8pPr marL="3429000" indent="-228600" algn="ctr" eaLnBrk="0" fontAlgn="base" hangingPunct="0">
              <a:spcBef>
                <a:spcPct val="0"/>
              </a:spcBef>
              <a:spcAft>
                <a:spcPct val="0"/>
              </a:spcAft>
              <a:defRPr sz="3200" b="1">
                <a:solidFill>
                  <a:schemeClr val="tx1"/>
                </a:solidFill>
                <a:latin typeface="Calibri" panose="020F0502020204030204" pitchFamily="34" charset="0"/>
              </a:defRPr>
            </a:lvl8pPr>
            <a:lvl9pPr marL="3886200" indent="-228600" algn="ctr" eaLnBrk="0" fontAlgn="base" hangingPunct="0">
              <a:spcBef>
                <a:spcPct val="0"/>
              </a:spcBef>
              <a:spcAft>
                <a:spcPct val="0"/>
              </a:spcAft>
              <a:defRPr sz="3200" b="1">
                <a:solidFill>
                  <a:schemeClr val="tx1"/>
                </a:solidFill>
                <a:latin typeface="Calibri" panose="020F0502020204030204" pitchFamily="34" charset="0"/>
              </a:defRPr>
            </a:lvl9pPr>
          </a:lstStyle>
          <a:p>
            <a:fld id="{0EDB98D3-E389-45B0-8DA7-7D0E8A0BC78D}" type="slidenum">
              <a:rPr lang="en-US" altLang="en-US" sz="1200" b="0">
                <a:latin typeface="Times New Roman" panose="02020603050405020304" pitchFamily="18" charset="0"/>
              </a:rPr>
              <a:pPr/>
              <a:t>24</a:t>
            </a:fld>
            <a:endParaRPr lang="en-US" altLang="en-US" sz="1200" b="0">
              <a:latin typeface="Times New Roman" panose="02020603050405020304" pitchFamily="18" charset="0"/>
            </a:endParaRPr>
          </a:p>
        </p:txBody>
      </p:sp>
      <p:sp>
        <p:nvSpPr>
          <p:cNvPr id="113667" name="Rectangle 2">
            <a:extLst>
              <a:ext uri="{FF2B5EF4-FFF2-40B4-BE49-F238E27FC236}">
                <a16:creationId xmlns:a16="http://schemas.microsoft.com/office/drawing/2014/main" id="{D724E689-8C44-4513-A578-3F33E87C828B}"/>
              </a:ext>
            </a:extLst>
          </p:cNvPr>
          <p:cNvSpPr>
            <a:spLocks noGrp="1" noRot="1" noChangeAspect="1" noChangeArrowheads="1" noTextEdit="1"/>
          </p:cNvSpPr>
          <p:nvPr>
            <p:ph type="sldImg"/>
          </p:nvPr>
        </p:nvSpPr>
        <p:spPr>
          <a:ln/>
        </p:spPr>
      </p:sp>
      <p:sp>
        <p:nvSpPr>
          <p:cNvPr id="363523" name="Rectangle 3">
            <a:extLst>
              <a:ext uri="{FF2B5EF4-FFF2-40B4-BE49-F238E27FC236}">
                <a16:creationId xmlns:a16="http://schemas.microsoft.com/office/drawing/2014/main" id="{5B4F5F0E-4ACC-4876-BB60-E986F8AD6BE8}"/>
              </a:ext>
            </a:extLst>
          </p:cNvPr>
          <p:cNvSpPr>
            <a:spLocks noGrp="1" noChangeArrowheads="1"/>
          </p:cNvSpPr>
          <p:nvPr>
            <p:ph type="body" idx="1"/>
          </p:nvPr>
        </p:nvSpPr>
        <p:spPr/>
        <p:txBody>
          <a:bodyPr/>
          <a:lstStyle/>
          <a:p>
            <a:r>
              <a:rPr lang="en-US" b="1" dirty="0"/>
              <a:t>Notes</a:t>
            </a:r>
            <a:r>
              <a:rPr lang="en-US" dirty="0"/>
              <a:t>: All pedestrian facilities must meet ADA requirements. A</a:t>
            </a:r>
            <a:r>
              <a:rPr lang="en-US" dirty="0">
                <a:solidFill>
                  <a:srgbClr val="FF6600"/>
                </a:solidFill>
                <a:effectLst>
                  <a:outerShdw blurRad="38100" dist="38100" dir="2700000" algn="tl">
                    <a:srgbClr val="C0C0C0"/>
                  </a:outerShdw>
                </a:effectLst>
              </a:rPr>
              <a:t> clear travel way should be maintained by keeping a sidewalk clear of obstructions. The minimum “Pedestrian Access Route” is a continuous and unobstructed clear width that should be measured from the back of the curb (when furniture zone is not present). The zone system is helpful for illustrating this point (shown on the next two slides). Randomly arranged street furniture clutters the sidewalk and creates an “obstacle course.”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Designing for Walking and Bicycling</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dirty="0" err="1"/>
              <a:t>Ronkin</a:t>
            </a:r>
            <a:r>
              <a:rPr lang="en-US" dirty="0"/>
              <a:t>, M. &amp; Zegeer, C. (2005). Planning and designing streets for pedestrians. </a:t>
            </a:r>
            <a:r>
              <a:rPr lang="en-US" dirty="0" err="1"/>
              <a:t>Powerpoint</a:t>
            </a:r>
            <a:r>
              <a:rPr lang="en-US" dirty="0"/>
              <a:t> presentation prepared for North Carolina Department of Transportation.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a:t>
            </a:r>
            <a:r>
              <a:rPr lang="en-US" altLang="en-US" dirty="0"/>
              <a:t>The pedestrian environment may include the entire width of the environment, but a pedestrian zone should remain clear.</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sz="1200" b="0" i="0" kern="1200" dirty="0">
                <a:solidFill>
                  <a:schemeClr val="tx1"/>
                </a:solidFill>
                <a:effectLst/>
                <a:latin typeface="+mn-lt"/>
                <a:ea typeface="+mn-ea"/>
                <a:cs typeface="+mn-cs"/>
              </a:rPr>
              <a:t>Designing for Walking and Bicycling</a:t>
            </a:r>
            <a:endParaRPr lang="en-US" b="1" dirty="0"/>
          </a:p>
          <a:p>
            <a:pPr marL="228600" indent="-228600"/>
            <a:r>
              <a:rPr lang="en-US" b="1" dirty="0"/>
              <a:t>Source</a:t>
            </a:r>
            <a:r>
              <a:rPr lang="en-US" dirty="0"/>
              <a:t>: </a:t>
            </a:r>
            <a:r>
              <a:rPr lang="en-US" altLang="en-US" dirty="0"/>
              <a:t>FHWA/PBIC. (2009). Planning and Designing for Pedestrian Safety Course.</a:t>
            </a:r>
          </a:p>
          <a:p>
            <a:pPr marL="228600" indent="-228600"/>
            <a:endParaRPr lang="en-US" altLang="en-US" b="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25</a:t>
            </a:fld>
            <a:endParaRPr lang="en-US"/>
          </a:p>
        </p:txBody>
      </p:sp>
    </p:spTree>
    <p:extLst>
      <p:ext uri="{BB962C8B-B14F-4D97-AF65-F5344CB8AC3E}">
        <p14:creationId xmlns:p14="http://schemas.microsoft.com/office/powerpoint/2010/main" val="3667858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t>
            </a:r>
            <a:r>
              <a:rPr lang="en-US" altLang="en-US" dirty="0"/>
              <a:t>Same as previous slide, but in a dense urban environment. Designers may need to acknowledge the frontage and furniture zones that may encroach on available and usable pedestrian space, and all zones are important to include for a successful and vibrant pedestrian environment.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sz="1200" b="0" i="0" kern="1200" dirty="0">
                <a:solidFill>
                  <a:schemeClr val="tx1"/>
                </a:solidFill>
                <a:effectLst/>
                <a:latin typeface="+mn-lt"/>
                <a:ea typeface="+mn-ea"/>
                <a:cs typeface="+mn-cs"/>
              </a:rPr>
              <a:t>Designing for Walking and Bicycling</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dirty="0"/>
              <a:t>FHWA/PBIC. (2009). Planning and Designing for Pedestrian Safety Course.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altLang="en-US" b="1" dirty="0"/>
          </a:p>
          <a:p>
            <a:endParaRPr lang="en-US" altLang="en-US" b="1" dirty="0"/>
          </a:p>
          <a:p>
            <a:endParaRPr lang="en-US" altLang="en-US" b="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26</a:t>
            </a:fld>
            <a:endParaRPr lang="en-US"/>
          </a:p>
        </p:txBody>
      </p:sp>
    </p:spTree>
    <p:extLst>
      <p:ext uri="{BB962C8B-B14F-4D97-AF65-F5344CB8AC3E}">
        <p14:creationId xmlns:p14="http://schemas.microsoft.com/office/powerpoint/2010/main" val="3513442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a:extLst>
              <a:ext uri="{FF2B5EF4-FFF2-40B4-BE49-F238E27FC236}">
                <a16:creationId xmlns:a16="http://schemas.microsoft.com/office/drawing/2014/main" id="{E5BBDB16-ACF5-4184-B2A3-C28661A5ECA3}"/>
              </a:ext>
            </a:extLst>
          </p:cNvPr>
          <p:cNvSpPr>
            <a:spLocks noGrp="1" noChangeArrowheads="1"/>
          </p:cNvSpPr>
          <p:nvPr>
            <p:ph type="sldNum" sz="quarter" idx="5"/>
          </p:nvPr>
        </p:nvSpPr>
        <p:spPr>
          <a:noFill/>
        </p:spPr>
        <p:txBody>
          <a:bodyPr/>
          <a:lstStyle>
            <a:lvl1pPr>
              <a:defRPr sz="3200" b="1">
                <a:solidFill>
                  <a:schemeClr val="tx1"/>
                </a:solidFill>
                <a:latin typeface="Calibri" panose="020F0502020204030204" pitchFamily="34" charset="0"/>
              </a:defRPr>
            </a:lvl1pPr>
            <a:lvl2pPr marL="742950" indent="-285750">
              <a:defRPr sz="3200" b="1">
                <a:solidFill>
                  <a:schemeClr val="tx1"/>
                </a:solidFill>
                <a:latin typeface="Calibri" panose="020F0502020204030204" pitchFamily="34" charset="0"/>
              </a:defRPr>
            </a:lvl2pPr>
            <a:lvl3pPr marL="1143000" indent="-228600">
              <a:defRPr sz="3200" b="1">
                <a:solidFill>
                  <a:schemeClr val="tx1"/>
                </a:solidFill>
                <a:latin typeface="Calibri" panose="020F0502020204030204" pitchFamily="34" charset="0"/>
              </a:defRPr>
            </a:lvl3pPr>
            <a:lvl4pPr marL="1600200" indent="-228600">
              <a:defRPr sz="3200" b="1">
                <a:solidFill>
                  <a:schemeClr val="tx1"/>
                </a:solidFill>
                <a:latin typeface="Calibri" panose="020F0502020204030204" pitchFamily="34" charset="0"/>
              </a:defRPr>
            </a:lvl4pPr>
            <a:lvl5pPr marL="2057400" indent="-228600">
              <a:defRPr sz="3200" b="1">
                <a:solidFill>
                  <a:schemeClr val="tx1"/>
                </a:solidFill>
                <a:latin typeface="Calibri" panose="020F0502020204030204" pitchFamily="34" charset="0"/>
              </a:defRPr>
            </a:lvl5pPr>
            <a:lvl6pPr marL="2514600" indent="-228600" algn="ctr" eaLnBrk="0" fontAlgn="base" hangingPunct="0">
              <a:spcBef>
                <a:spcPct val="0"/>
              </a:spcBef>
              <a:spcAft>
                <a:spcPct val="0"/>
              </a:spcAft>
              <a:defRPr sz="3200" b="1">
                <a:solidFill>
                  <a:schemeClr val="tx1"/>
                </a:solidFill>
                <a:latin typeface="Calibri" panose="020F0502020204030204" pitchFamily="34" charset="0"/>
              </a:defRPr>
            </a:lvl6pPr>
            <a:lvl7pPr marL="2971800" indent="-228600" algn="ctr" eaLnBrk="0" fontAlgn="base" hangingPunct="0">
              <a:spcBef>
                <a:spcPct val="0"/>
              </a:spcBef>
              <a:spcAft>
                <a:spcPct val="0"/>
              </a:spcAft>
              <a:defRPr sz="3200" b="1">
                <a:solidFill>
                  <a:schemeClr val="tx1"/>
                </a:solidFill>
                <a:latin typeface="Calibri" panose="020F0502020204030204" pitchFamily="34" charset="0"/>
              </a:defRPr>
            </a:lvl7pPr>
            <a:lvl8pPr marL="3429000" indent="-228600" algn="ctr" eaLnBrk="0" fontAlgn="base" hangingPunct="0">
              <a:spcBef>
                <a:spcPct val="0"/>
              </a:spcBef>
              <a:spcAft>
                <a:spcPct val="0"/>
              </a:spcAft>
              <a:defRPr sz="3200" b="1">
                <a:solidFill>
                  <a:schemeClr val="tx1"/>
                </a:solidFill>
                <a:latin typeface="Calibri" panose="020F0502020204030204" pitchFamily="34" charset="0"/>
              </a:defRPr>
            </a:lvl8pPr>
            <a:lvl9pPr marL="3886200" indent="-228600" algn="ctr" eaLnBrk="0" fontAlgn="base" hangingPunct="0">
              <a:spcBef>
                <a:spcPct val="0"/>
              </a:spcBef>
              <a:spcAft>
                <a:spcPct val="0"/>
              </a:spcAft>
              <a:defRPr sz="3200" b="1">
                <a:solidFill>
                  <a:schemeClr val="tx1"/>
                </a:solidFill>
                <a:latin typeface="Calibri" panose="020F0502020204030204" pitchFamily="34" charset="0"/>
              </a:defRPr>
            </a:lvl9pPr>
          </a:lstStyle>
          <a:p>
            <a:fld id="{0EDB98D3-E389-45B0-8DA7-7D0E8A0BC78D}" type="slidenum">
              <a:rPr lang="en-US" altLang="en-US" sz="1200" b="0">
                <a:latin typeface="Times New Roman" panose="02020603050405020304" pitchFamily="18" charset="0"/>
              </a:rPr>
              <a:pPr/>
              <a:t>27</a:t>
            </a:fld>
            <a:endParaRPr lang="en-US" altLang="en-US" sz="1200" b="0">
              <a:latin typeface="Times New Roman" panose="02020603050405020304" pitchFamily="18" charset="0"/>
            </a:endParaRPr>
          </a:p>
        </p:txBody>
      </p:sp>
      <p:sp>
        <p:nvSpPr>
          <p:cNvPr id="113667" name="Rectangle 2">
            <a:extLst>
              <a:ext uri="{FF2B5EF4-FFF2-40B4-BE49-F238E27FC236}">
                <a16:creationId xmlns:a16="http://schemas.microsoft.com/office/drawing/2014/main" id="{D724E689-8C44-4513-A578-3F33E87C828B}"/>
              </a:ext>
            </a:extLst>
          </p:cNvPr>
          <p:cNvSpPr>
            <a:spLocks noGrp="1" noRot="1" noChangeAspect="1" noChangeArrowheads="1" noTextEdit="1"/>
          </p:cNvSpPr>
          <p:nvPr>
            <p:ph type="sldImg"/>
          </p:nvPr>
        </p:nvSpPr>
        <p:spPr>
          <a:ln/>
        </p:spPr>
      </p:sp>
      <p:sp>
        <p:nvSpPr>
          <p:cNvPr id="363523" name="Rectangle 3">
            <a:extLst>
              <a:ext uri="{FF2B5EF4-FFF2-40B4-BE49-F238E27FC236}">
                <a16:creationId xmlns:a16="http://schemas.microsoft.com/office/drawing/2014/main" id="{5B4F5F0E-4ACC-4876-BB60-E986F8AD6BE8}"/>
              </a:ext>
            </a:extLst>
          </p:cNvPr>
          <p:cNvSpPr>
            <a:spLocks noGrp="1" noChangeArrowheads="1"/>
          </p:cNvSpPr>
          <p:nvPr>
            <p:ph type="body" idx="1"/>
          </p:nvPr>
        </p:nvSpPr>
        <p:spPr/>
        <p:txBody>
          <a:bodyPr/>
          <a:lstStyle/>
          <a:p>
            <a:r>
              <a:rPr lang="en-US" b="1" dirty="0"/>
              <a:t>Notes</a:t>
            </a:r>
            <a:r>
              <a:rPr lang="en-US" dirty="0"/>
              <a:t>: </a:t>
            </a:r>
            <a:r>
              <a:rPr lang="en-US" altLang="en-US" dirty="0"/>
              <a:t>Cross-slope is set at 2% max to prevent tilting, but some slope is needed for drainage. Ideally, cross slope should be no more than 2% everywhere. </a:t>
            </a:r>
          </a:p>
          <a:p>
            <a:r>
              <a:rPr lang="en-US" dirty="0"/>
              <a:t>Exceptions at some crossings from PROWAG Ch R3: “Except as provided in R302.6.1 and R302.6.2, the cross slope of pedestrian access routes shall be 2 percent maximum.”</a:t>
            </a:r>
          </a:p>
          <a:p>
            <a:pPr marL="171450" indent="-171450">
              <a:buFont typeface="Arial" panose="020B0604020202020204" pitchFamily="34" charset="0"/>
              <a:buChar char="•"/>
            </a:pPr>
            <a:r>
              <a:rPr lang="en-US" dirty="0"/>
              <a:t>R302.6.1: Cross slope can be 5 percent maximum at pedestrian street crossings without yield or stop control.</a:t>
            </a:r>
          </a:p>
          <a:p>
            <a:pPr marL="171450" indent="-171450">
              <a:buFont typeface="Arial" panose="020B0604020202020204" pitchFamily="34" charset="0"/>
              <a:buChar char="•"/>
            </a:pPr>
            <a:r>
              <a:rPr lang="en-US" dirty="0"/>
              <a:t>R302.6.2: Permits pedestrian access route cross slope to match the grade of the street for midblock crossings.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 for Roadway Design [PowerPoint Presentation] (2016). TRB Tools of the Trade. Dean Perkins, Florida DOT.</a:t>
            </a:r>
          </a:p>
        </p:txBody>
      </p:sp>
    </p:spTree>
    <p:extLst>
      <p:ext uri="{BB962C8B-B14F-4D97-AF65-F5344CB8AC3E}">
        <p14:creationId xmlns:p14="http://schemas.microsoft.com/office/powerpoint/2010/main" val="28208451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a:extLst>
              <a:ext uri="{FF2B5EF4-FFF2-40B4-BE49-F238E27FC236}">
                <a16:creationId xmlns:a16="http://schemas.microsoft.com/office/drawing/2014/main" id="{AF418CA7-DF0A-4D45-AE61-451D0A4EA13E}"/>
              </a:ext>
            </a:extLst>
          </p:cNvPr>
          <p:cNvSpPr>
            <a:spLocks noGrp="1" noChangeArrowheads="1"/>
          </p:cNvSpPr>
          <p:nvPr>
            <p:ph type="sldNum" sz="quarter" idx="5"/>
          </p:nvPr>
        </p:nvSpPr>
        <p:spPr>
          <a:noFill/>
        </p:spPr>
        <p:txBody>
          <a:bodyPr/>
          <a:lstStyle>
            <a:lvl1pPr>
              <a:defRPr sz="3200" b="1">
                <a:solidFill>
                  <a:schemeClr val="tx1"/>
                </a:solidFill>
                <a:latin typeface="Calibri" panose="020F0502020204030204" pitchFamily="34" charset="0"/>
              </a:defRPr>
            </a:lvl1pPr>
            <a:lvl2pPr marL="742950" indent="-285750">
              <a:defRPr sz="3200" b="1">
                <a:solidFill>
                  <a:schemeClr val="tx1"/>
                </a:solidFill>
                <a:latin typeface="Calibri" panose="020F0502020204030204" pitchFamily="34" charset="0"/>
              </a:defRPr>
            </a:lvl2pPr>
            <a:lvl3pPr marL="1143000" indent="-228600">
              <a:defRPr sz="3200" b="1">
                <a:solidFill>
                  <a:schemeClr val="tx1"/>
                </a:solidFill>
                <a:latin typeface="Calibri" panose="020F0502020204030204" pitchFamily="34" charset="0"/>
              </a:defRPr>
            </a:lvl3pPr>
            <a:lvl4pPr marL="1600200" indent="-228600">
              <a:defRPr sz="3200" b="1">
                <a:solidFill>
                  <a:schemeClr val="tx1"/>
                </a:solidFill>
                <a:latin typeface="Calibri" panose="020F0502020204030204" pitchFamily="34" charset="0"/>
              </a:defRPr>
            </a:lvl4pPr>
            <a:lvl5pPr marL="2057400" indent="-228600">
              <a:defRPr sz="3200" b="1">
                <a:solidFill>
                  <a:schemeClr val="tx1"/>
                </a:solidFill>
                <a:latin typeface="Calibri" panose="020F0502020204030204" pitchFamily="34" charset="0"/>
              </a:defRPr>
            </a:lvl5pPr>
            <a:lvl6pPr marL="2514600" indent="-228600" algn="ctr" eaLnBrk="0" fontAlgn="base" hangingPunct="0">
              <a:spcBef>
                <a:spcPct val="0"/>
              </a:spcBef>
              <a:spcAft>
                <a:spcPct val="0"/>
              </a:spcAft>
              <a:defRPr sz="3200" b="1">
                <a:solidFill>
                  <a:schemeClr val="tx1"/>
                </a:solidFill>
                <a:latin typeface="Calibri" panose="020F0502020204030204" pitchFamily="34" charset="0"/>
              </a:defRPr>
            </a:lvl6pPr>
            <a:lvl7pPr marL="2971800" indent="-228600" algn="ctr" eaLnBrk="0" fontAlgn="base" hangingPunct="0">
              <a:spcBef>
                <a:spcPct val="0"/>
              </a:spcBef>
              <a:spcAft>
                <a:spcPct val="0"/>
              </a:spcAft>
              <a:defRPr sz="3200" b="1">
                <a:solidFill>
                  <a:schemeClr val="tx1"/>
                </a:solidFill>
                <a:latin typeface="Calibri" panose="020F0502020204030204" pitchFamily="34" charset="0"/>
              </a:defRPr>
            </a:lvl7pPr>
            <a:lvl8pPr marL="3429000" indent="-228600" algn="ctr" eaLnBrk="0" fontAlgn="base" hangingPunct="0">
              <a:spcBef>
                <a:spcPct val="0"/>
              </a:spcBef>
              <a:spcAft>
                <a:spcPct val="0"/>
              </a:spcAft>
              <a:defRPr sz="3200" b="1">
                <a:solidFill>
                  <a:schemeClr val="tx1"/>
                </a:solidFill>
                <a:latin typeface="Calibri" panose="020F0502020204030204" pitchFamily="34" charset="0"/>
              </a:defRPr>
            </a:lvl8pPr>
            <a:lvl9pPr marL="3886200" indent="-228600" algn="ctr" eaLnBrk="0" fontAlgn="base" hangingPunct="0">
              <a:spcBef>
                <a:spcPct val="0"/>
              </a:spcBef>
              <a:spcAft>
                <a:spcPct val="0"/>
              </a:spcAft>
              <a:defRPr sz="3200" b="1">
                <a:solidFill>
                  <a:schemeClr val="tx1"/>
                </a:solidFill>
                <a:latin typeface="Calibri" panose="020F0502020204030204" pitchFamily="34" charset="0"/>
              </a:defRPr>
            </a:lvl9pPr>
          </a:lstStyle>
          <a:p>
            <a:fld id="{C4114858-DF08-420D-8466-2F2D4682DB08}" type="slidenum">
              <a:rPr lang="en-US" altLang="en-US" sz="1200" b="0">
                <a:latin typeface="Times New Roman" panose="02020603050405020304" pitchFamily="18" charset="0"/>
              </a:rPr>
              <a:pPr/>
              <a:t>28</a:t>
            </a:fld>
            <a:endParaRPr lang="en-US" altLang="en-US" sz="1200" b="0">
              <a:latin typeface="Times New Roman" panose="02020603050405020304" pitchFamily="18" charset="0"/>
            </a:endParaRPr>
          </a:p>
        </p:txBody>
      </p:sp>
      <p:sp>
        <p:nvSpPr>
          <p:cNvPr id="119811" name="Rectangle 2">
            <a:extLst>
              <a:ext uri="{FF2B5EF4-FFF2-40B4-BE49-F238E27FC236}">
                <a16:creationId xmlns:a16="http://schemas.microsoft.com/office/drawing/2014/main" id="{FDEAE79B-3225-4C32-B557-D4CDB17EC1CD}"/>
              </a:ext>
            </a:extLst>
          </p:cNvPr>
          <p:cNvSpPr>
            <a:spLocks noGrp="1" noRot="1" noChangeAspect="1" noChangeArrowheads="1" noTextEdit="1"/>
          </p:cNvSpPr>
          <p:nvPr>
            <p:ph type="sldImg"/>
          </p:nvPr>
        </p:nvSpPr>
        <p:spPr>
          <a:ln/>
        </p:spPr>
      </p:sp>
      <p:sp>
        <p:nvSpPr>
          <p:cNvPr id="119812" name="Rectangle 3">
            <a:extLst>
              <a:ext uri="{FF2B5EF4-FFF2-40B4-BE49-F238E27FC236}">
                <a16:creationId xmlns:a16="http://schemas.microsoft.com/office/drawing/2014/main" id="{4AE028B0-8BE4-4E87-BFAA-EC7484951A5C}"/>
              </a:ext>
            </a:extLst>
          </p:cNvPr>
          <p:cNvSpPr>
            <a:spLocks noGrp="1" noChangeArrowheads="1"/>
          </p:cNvSpPr>
          <p:nvPr>
            <p:ph type="body" idx="1"/>
          </p:nvPr>
        </p:nvSpPr>
        <p:spPr>
          <a:noFill/>
        </p:spPr>
        <p:txBody>
          <a:bodyPr/>
          <a:lstStyle/>
          <a:p>
            <a:r>
              <a:rPr lang="en-US" b="1" dirty="0"/>
              <a:t>Notes</a:t>
            </a:r>
            <a:r>
              <a:rPr lang="en-US" dirty="0"/>
              <a:t>: </a:t>
            </a:r>
            <a:r>
              <a:rPr lang="en-US" altLang="en-US" dirty="0"/>
              <a:t>Curb ramp design is especially important for wheelchair users. Corners should typically have two curb ramps, one for each street that is to be crossed. Curb ramps should also be designed to include level landings, without which the sidewalk can be quite difficult to navigate in a wheelchair (as shown in image on the right).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dirty="0"/>
              <a:t>Federal Highway Administration. (2001). </a:t>
            </a:r>
            <a:r>
              <a:rPr lang="en-US" altLang="en-US" i="1" dirty="0"/>
              <a:t>Designing sidewalks and trails for access, Part II of II: Best practices design guide. </a:t>
            </a:r>
            <a:r>
              <a:rPr lang="en-US" altLang="en-US" dirty="0"/>
              <a:t>Available at http://www.fhwa.dot.gov/environment/sidewalk2/</a:t>
            </a:r>
          </a:p>
          <a:p>
            <a:pPr marL="219075" indent="-219075"/>
            <a:endParaRPr lang="en-US" altLang="en-US" b="1"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a:extLst>
              <a:ext uri="{FF2B5EF4-FFF2-40B4-BE49-F238E27FC236}">
                <a16:creationId xmlns:a16="http://schemas.microsoft.com/office/drawing/2014/main" id="{331660AB-0125-421D-ACC1-493121FB1209}"/>
              </a:ext>
            </a:extLst>
          </p:cNvPr>
          <p:cNvSpPr>
            <a:spLocks noGrp="1" noChangeArrowheads="1"/>
          </p:cNvSpPr>
          <p:nvPr>
            <p:ph type="sldNum" sz="quarter" idx="5"/>
          </p:nvPr>
        </p:nvSpPr>
        <p:spPr>
          <a:noFill/>
        </p:spPr>
        <p:txBody>
          <a:bodyPr/>
          <a:lstStyle>
            <a:lvl1pPr>
              <a:defRPr sz="3200" b="1">
                <a:solidFill>
                  <a:schemeClr val="tx1"/>
                </a:solidFill>
                <a:latin typeface="Calibri" panose="020F0502020204030204" pitchFamily="34" charset="0"/>
              </a:defRPr>
            </a:lvl1pPr>
            <a:lvl2pPr marL="742950" indent="-285750">
              <a:defRPr sz="3200" b="1">
                <a:solidFill>
                  <a:schemeClr val="tx1"/>
                </a:solidFill>
                <a:latin typeface="Calibri" panose="020F0502020204030204" pitchFamily="34" charset="0"/>
              </a:defRPr>
            </a:lvl2pPr>
            <a:lvl3pPr marL="1143000" indent="-228600">
              <a:defRPr sz="3200" b="1">
                <a:solidFill>
                  <a:schemeClr val="tx1"/>
                </a:solidFill>
                <a:latin typeface="Calibri" panose="020F0502020204030204" pitchFamily="34" charset="0"/>
              </a:defRPr>
            </a:lvl3pPr>
            <a:lvl4pPr marL="1600200" indent="-228600">
              <a:defRPr sz="3200" b="1">
                <a:solidFill>
                  <a:schemeClr val="tx1"/>
                </a:solidFill>
                <a:latin typeface="Calibri" panose="020F0502020204030204" pitchFamily="34" charset="0"/>
              </a:defRPr>
            </a:lvl4pPr>
            <a:lvl5pPr marL="2057400" indent="-228600">
              <a:defRPr sz="3200" b="1">
                <a:solidFill>
                  <a:schemeClr val="tx1"/>
                </a:solidFill>
                <a:latin typeface="Calibri" panose="020F0502020204030204" pitchFamily="34" charset="0"/>
              </a:defRPr>
            </a:lvl5pPr>
            <a:lvl6pPr marL="2514600" indent="-228600" algn="ctr" eaLnBrk="0" fontAlgn="base" hangingPunct="0">
              <a:spcBef>
                <a:spcPct val="0"/>
              </a:spcBef>
              <a:spcAft>
                <a:spcPct val="0"/>
              </a:spcAft>
              <a:defRPr sz="3200" b="1">
                <a:solidFill>
                  <a:schemeClr val="tx1"/>
                </a:solidFill>
                <a:latin typeface="Calibri" panose="020F0502020204030204" pitchFamily="34" charset="0"/>
              </a:defRPr>
            </a:lvl6pPr>
            <a:lvl7pPr marL="2971800" indent="-228600" algn="ctr" eaLnBrk="0" fontAlgn="base" hangingPunct="0">
              <a:spcBef>
                <a:spcPct val="0"/>
              </a:spcBef>
              <a:spcAft>
                <a:spcPct val="0"/>
              </a:spcAft>
              <a:defRPr sz="3200" b="1">
                <a:solidFill>
                  <a:schemeClr val="tx1"/>
                </a:solidFill>
                <a:latin typeface="Calibri" panose="020F0502020204030204" pitchFamily="34" charset="0"/>
              </a:defRPr>
            </a:lvl7pPr>
            <a:lvl8pPr marL="3429000" indent="-228600" algn="ctr" eaLnBrk="0" fontAlgn="base" hangingPunct="0">
              <a:spcBef>
                <a:spcPct val="0"/>
              </a:spcBef>
              <a:spcAft>
                <a:spcPct val="0"/>
              </a:spcAft>
              <a:defRPr sz="3200" b="1">
                <a:solidFill>
                  <a:schemeClr val="tx1"/>
                </a:solidFill>
                <a:latin typeface="Calibri" panose="020F0502020204030204" pitchFamily="34" charset="0"/>
              </a:defRPr>
            </a:lvl8pPr>
            <a:lvl9pPr marL="3886200" indent="-228600" algn="ctr" eaLnBrk="0" fontAlgn="base" hangingPunct="0">
              <a:spcBef>
                <a:spcPct val="0"/>
              </a:spcBef>
              <a:spcAft>
                <a:spcPct val="0"/>
              </a:spcAft>
              <a:defRPr sz="3200" b="1">
                <a:solidFill>
                  <a:schemeClr val="tx1"/>
                </a:solidFill>
                <a:latin typeface="Calibri" panose="020F0502020204030204" pitchFamily="34" charset="0"/>
              </a:defRPr>
            </a:lvl9pPr>
          </a:lstStyle>
          <a:p>
            <a:fld id="{E5C7E06D-56E4-4A80-BE7A-64D1702E96AD}" type="slidenum">
              <a:rPr lang="en-US" altLang="en-US" sz="1200" b="0">
                <a:latin typeface="Times New Roman" panose="02020603050405020304" pitchFamily="18" charset="0"/>
              </a:rPr>
              <a:pPr/>
              <a:t>29</a:t>
            </a:fld>
            <a:endParaRPr lang="en-US" altLang="en-US" sz="1200" b="0">
              <a:latin typeface="Times New Roman" panose="02020603050405020304" pitchFamily="18" charset="0"/>
            </a:endParaRPr>
          </a:p>
        </p:txBody>
      </p:sp>
      <p:sp>
        <p:nvSpPr>
          <p:cNvPr id="118787" name="Rectangle 2">
            <a:extLst>
              <a:ext uri="{FF2B5EF4-FFF2-40B4-BE49-F238E27FC236}">
                <a16:creationId xmlns:a16="http://schemas.microsoft.com/office/drawing/2014/main" id="{EAC32E83-28A2-4566-B84F-D5B9E91C5092}"/>
              </a:ext>
            </a:extLst>
          </p:cNvPr>
          <p:cNvSpPr>
            <a:spLocks noGrp="1" noRot="1" noChangeAspect="1" noChangeArrowheads="1" noTextEdit="1"/>
          </p:cNvSpPr>
          <p:nvPr>
            <p:ph type="sldImg"/>
          </p:nvPr>
        </p:nvSpPr>
        <p:spPr>
          <a:ln/>
        </p:spPr>
      </p:sp>
      <p:sp>
        <p:nvSpPr>
          <p:cNvPr id="118788" name="Rectangle 3">
            <a:extLst>
              <a:ext uri="{FF2B5EF4-FFF2-40B4-BE49-F238E27FC236}">
                <a16:creationId xmlns:a16="http://schemas.microsoft.com/office/drawing/2014/main" id="{19D97504-7A24-491A-AE28-7C2993AE169F}"/>
              </a:ext>
            </a:extLst>
          </p:cNvPr>
          <p:cNvSpPr>
            <a:spLocks noGrp="1" noChangeArrowheads="1"/>
          </p:cNvSpPr>
          <p:nvPr>
            <p:ph type="body" idx="1"/>
          </p:nvPr>
        </p:nvSpPr>
        <p:spPr>
          <a:noFill/>
        </p:spPr>
        <p:txBody>
          <a:bodyPr/>
          <a:lstStyle/>
          <a:p>
            <a:r>
              <a:rPr lang="en-US" b="1" dirty="0"/>
              <a:t>Notes</a:t>
            </a:r>
            <a:r>
              <a:rPr lang="en-US" dirty="0"/>
              <a:t>: </a:t>
            </a:r>
            <a:r>
              <a:rPr lang="en-US" altLang="en-US" dirty="0"/>
              <a:t>Detectable warnings, a distinctive surface pattern of domes detectable by cane or underfoot, are used to alert people with vision impairments of their approach to streets and hazardous drop-offs. The ADA Accessibility Guidelines (ADAAG) require these warnings on the surface of curb ramps, which do not have the tactile cue otherwise provided by curb faces, and at other areas where pedestrian ways blend with vehicular ways. Detectable warnings must be installed in a color that contrasts with the adjoining surface, either light on dark or dark on light.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 for Roadway Design [PowerPoint Presentation] (2016). TRB Tools of the Trade. Dean Perkins, Florida DOT.</a:t>
            </a:r>
            <a:endParaRPr lang="en-US" altLang="en-US" b="1"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This image shows curb extensions that reduce the crossing distance.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http://www.pedbikesafe.org/PEDSAFE/cm_images/CurbExt1.jpg</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30</a:t>
            </a:fld>
            <a:endParaRPr lang="en-US"/>
          </a:p>
        </p:txBody>
      </p:sp>
    </p:spTree>
    <p:extLst>
      <p:ext uri="{BB962C8B-B14F-4D97-AF65-F5344CB8AC3E}">
        <p14:creationId xmlns:p14="http://schemas.microsoft.com/office/powerpoint/2010/main" val="35694858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This rendering shows how detectable warnings should be used on geometric design features that reduce crossing distance – curb extensions and a pedestrian refuge island.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Federal Highway Administration, Safe Transportation for Every Pedestrian. Available: https://safety.fhwa.dot.gov/ped_bike/step/ [Accessed July 2019]</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31</a:t>
            </a:fld>
            <a:endParaRPr lang="en-US"/>
          </a:p>
        </p:txBody>
      </p:sp>
    </p:spTree>
    <p:extLst>
      <p:ext uri="{BB962C8B-B14F-4D97-AF65-F5344CB8AC3E}">
        <p14:creationId xmlns:p14="http://schemas.microsoft.com/office/powerpoint/2010/main" val="3196451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a:extLst>
              <a:ext uri="{FF2B5EF4-FFF2-40B4-BE49-F238E27FC236}">
                <a16:creationId xmlns:a16="http://schemas.microsoft.com/office/drawing/2014/main" id="{28E7CAA7-D952-47B7-A28D-11021647C900}"/>
              </a:ext>
            </a:extLst>
          </p:cNvPr>
          <p:cNvSpPr>
            <a:spLocks noGrp="1" noChangeArrowheads="1"/>
          </p:cNvSpPr>
          <p:nvPr>
            <p:ph type="sldNum" sz="quarter" idx="5"/>
          </p:nvPr>
        </p:nvSpPr>
        <p:spPr>
          <a:noFill/>
        </p:spPr>
        <p:txBody>
          <a:bodyPr/>
          <a:lstStyle>
            <a:lvl1pPr>
              <a:defRPr sz="3200" b="1">
                <a:solidFill>
                  <a:schemeClr val="tx1"/>
                </a:solidFill>
                <a:latin typeface="Calibri" panose="020F0502020204030204" pitchFamily="34" charset="0"/>
              </a:defRPr>
            </a:lvl1pPr>
            <a:lvl2pPr marL="742950" indent="-285750">
              <a:defRPr sz="3200" b="1">
                <a:solidFill>
                  <a:schemeClr val="tx1"/>
                </a:solidFill>
                <a:latin typeface="Calibri" panose="020F0502020204030204" pitchFamily="34" charset="0"/>
              </a:defRPr>
            </a:lvl2pPr>
            <a:lvl3pPr marL="1143000" indent="-228600">
              <a:defRPr sz="3200" b="1">
                <a:solidFill>
                  <a:schemeClr val="tx1"/>
                </a:solidFill>
                <a:latin typeface="Calibri" panose="020F0502020204030204" pitchFamily="34" charset="0"/>
              </a:defRPr>
            </a:lvl3pPr>
            <a:lvl4pPr marL="1600200" indent="-228600">
              <a:defRPr sz="3200" b="1">
                <a:solidFill>
                  <a:schemeClr val="tx1"/>
                </a:solidFill>
                <a:latin typeface="Calibri" panose="020F0502020204030204" pitchFamily="34" charset="0"/>
              </a:defRPr>
            </a:lvl4pPr>
            <a:lvl5pPr marL="2057400" indent="-228600">
              <a:defRPr sz="3200" b="1">
                <a:solidFill>
                  <a:schemeClr val="tx1"/>
                </a:solidFill>
                <a:latin typeface="Calibri" panose="020F0502020204030204" pitchFamily="34" charset="0"/>
              </a:defRPr>
            </a:lvl5pPr>
            <a:lvl6pPr marL="2514600" indent="-228600" algn="ctr" eaLnBrk="0" fontAlgn="base" hangingPunct="0">
              <a:spcBef>
                <a:spcPct val="0"/>
              </a:spcBef>
              <a:spcAft>
                <a:spcPct val="0"/>
              </a:spcAft>
              <a:defRPr sz="3200" b="1">
                <a:solidFill>
                  <a:schemeClr val="tx1"/>
                </a:solidFill>
                <a:latin typeface="Calibri" panose="020F0502020204030204" pitchFamily="34" charset="0"/>
              </a:defRPr>
            </a:lvl6pPr>
            <a:lvl7pPr marL="2971800" indent="-228600" algn="ctr" eaLnBrk="0" fontAlgn="base" hangingPunct="0">
              <a:spcBef>
                <a:spcPct val="0"/>
              </a:spcBef>
              <a:spcAft>
                <a:spcPct val="0"/>
              </a:spcAft>
              <a:defRPr sz="3200" b="1">
                <a:solidFill>
                  <a:schemeClr val="tx1"/>
                </a:solidFill>
                <a:latin typeface="Calibri" panose="020F0502020204030204" pitchFamily="34" charset="0"/>
              </a:defRPr>
            </a:lvl7pPr>
            <a:lvl8pPr marL="3429000" indent="-228600" algn="ctr" eaLnBrk="0" fontAlgn="base" hangingPunct="0">
              <a:spcBef>
                <a:spcPct val="0"/>
              </a:spcBef>
              <a:spcAft>
                <a:spcPct val="0"/>
              </a:spcAft>
              <a:defRPr sz="3200" b="1">
                <a:solidFill>
                  <a:schemeClr val="tx1"/>
                </a:solidFill>
                <a:latin typeface="Calibri" panose="020F0502020204030204" pitchFamily="34" charset="0"/>
              </a:defRPr>
            </a:lvl8pPr>
            <a:lvl9pPr marL="3886200" indent="-228600" algn="ctr" eaLnBrk="0" fontAlgn="base" hangingPunct="0">
              <a:spcBef>
                <a:spcPct val="0"/>
              </a:spcBef>
              <a:spcAft>
                <a:spcPct val="0"/>
              </a:spcAft>
              <a:defRPr sz="3200" b="1">
                <a:solidFill>
                  <a:schemeClr val="tx1"/>
                </a:solidFill>
                <a:latin typeface="Calibri" panose="020F0502020204030204" pitchFamily="34" charset="0"/>
              </a:defRPr>
            </a:lvl9pPr>
          </a:lstStyle>
          <a:p>
            <a:fld id="{083CE815-478C-4AEA-AF73-DD0470452100}" type="slidenum">
              <a:rPr lang="en-US" altLang="en-US" sz="1200" b="0">
                <a:latin typeface="Times New Roman" panose="02020603050405020304" pitchFamily="18" charset="0"/>
              </a:rPr>
              <a:pPr/>
              <a:t>3</a:t>
            </a:fld>
            <a:endParaRPr lang="en-US" altLang="en-US" sz="1200" b="0">
              <a:latin typeface="Times New Roman" panose="02020603050405020304" pitchFamily="18" charset="0"/>
            </a:endParaRPr>
          </a:p>
        </p:txBody>
      </p:sp>
      <p:sp>
        <p:nvSpPr>
          <p:cNvPr id="110595" name="Rectangle 2">
            <a:extLst>
              <a:ext uri="{FF2B5EF4-FFF2-40B4-BE49-F238E27FC236}">
                <a16:creationId xmlns:a16="http://schemas.microsoft.com/office/drawing/2014/main" id="{D5D61662-5B07-46BF-BCA5-198D88774A8C}"/>
              </a:ext>
            </a:extLst>
          </p:cNvPr>
          <p:cNvSpPr>
            <a:spLocks noGrp="1" noRot="1" noChangeAspect="1" noChangeArrowheads="1" noTextEdit="1"/>
          </p:cNvSpPr>
          <p:nvPr>
            <p:ph type="sldImg"/>
          </p:nvPr>
        </p:nvSpPr>
        <p:spPr>
          <a:ln/>
        </p:spPr>
      </p:sp>
      <p:sp>
        <p:nvSpPr>
          <p:cNvPr id="110596" name="Rectangle 3">
            <a:extLst>
              <a:ext uri="{FF2B5EF4-FFF2-40B4-BE49-F238E27FC236}">
                <a16:creationId xmlns:a16="http://schemas.microsoft.com/office/drawing/2014/main" id="{331D2DD9-FAE0-4846-8C3E-799BEB5601D5}"/>
              </a:ext>
            </a:extLst>
          </p:cNvPr>
          <p:cNvSpPr>
            <a:spLocks noGrp="1" noChangeArrowheads="1"/>
          </p:cNvSpPr>
          <p:nvPr>
            <p:ph type="body" idx="1"/>
          </p:nvPr>
        </p:nvSpPr>
        <p:spPr>
          <a:noFill/>
        </p:spPr>
        <p:txBody>
          <a:bodyPr/>
          <a:lstStyle/>
          <a:p>
            <a:r>
              <a:rPr lang="en-US" b="1" dirty="0"/>
              <a:t>Key Message</a:t>
            </a:r>
            <a:r>
              <a:rPr lang="en-US" b="0" dirty="0"/>
              <a:t>: It is easy to recognize that people in wheelchairs or using walkers or canes have specific design needs.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b="0" dirty="0"/>
              <a:t>Adapted from M. </a:t>
            </a:r>
            <a:r>
              <a:rPr lang="en-US" altLang="en-US" b="0" dirty="0" err="1"/>
              <a:t>Ronkin</a:t>
            </a:r>
            <a:r>
              <a:rPr lang="en-US" altLang="en-US" b="0" dirty="0"/>
              <a:t> and C. Zegeer slides developed for North Carolina Department of Transportation (2005). </a:t>
            </a:r>
            <a:endParaRPr lang="en-US" altLang="en-US" dirty="0"/>
          </a:p>
          <a:p>
            <a:r>
              <a:rPr lang="en-US" altLang="en-US" dirty="0"/>
              <a:t>Image (right): http://www.pedbikeimages.org/mediumimages/montreal.2.(4).jpg</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Proposed PROWAG requires APS where pedestrian signals are installed.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National Academies of Sciences, Engineering, and Medicine (2011). </a:t>
            </a:r>
            <a:r>
              <a:rPr lang="en-US" i="1" dirty="0"/>
              <a:t>Accessible Pedestrian Signals: A Guide to Best Practices</a:t>
            </a:r>
            <a:r>
              <a:rPr lang="en-US" dirty="0"/>
              <a:t> (Workshop Edition 2010). Washington, DC: The National Academies Press. https://doi.org/10.17226/22902. </a:t>
            </a:r>
          </a:p>
        </p:txBody>
      </p:sp>
      <p:sp>
        <p:nvSpPr>
          <p:cNvPr id="4" name="Slide Number Placeholder 3"/>
          <p:cNvSpPr>
            <a:spLocks noGrp="1"/>
          </p:cNvSpPr>
          <p:nvPr>
            <p:ph type="sldNum" sz="quarter" idx="5"/>
          </p:nvPr>
        </p:nvSpPr>
        <p:spPr/>
        <p:txBody>
          <a:bodyPr/>
          <a:lstStyle/>
          <a:p>
            <a:fld id="{E5421500-ABA7-4F80-9F33-EE022DA3CCF5}" type="slidenum">
              <a:rPr lang="en-US" smtClean="0"/>
              <a:t>32</a:t>
            </a:fld>
            <a:endParaRPr lang="en-US"/>
          </a:p>
        </p:txBody>
      </p:sp>
    </p:spTree>
    <p:extLst>
      <p:ext uri="{BB962C8B-B14F-4D97-AF65-F5344CB8AC3E}">
        <p14:creationId xmlns:p14="http://schemas.microsoft.com/office/powerpoint/2010/main" val="36632040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t>
            </a:r>
            <a:r>
              <a:rPr lang="en-US" sz="1200" b="0" i="0" u="none" strike="noStrike" kern="1200" baseline="0" dirty="0">
                <a:solidFill>
                  <a:schemeClr val="tx1"/>
                </a:solidFill>
                <a:latin typeface="+mn-lt"/>
                <a:ea typeface="+mn-ea"/>
                <a:cs typeface="+mn-cs"/>
              </a:rPr>
              <a:t>The image shows landscaping that discourages crossing to the central island and provides an edge that blind pedestrians can follow (i.e., trail) with the long cane to locate a curb ramp. Three principles for designing crosswalks for people who rely on nonvisual information are:</a:t>
            </a:r>
          </a:p>
          <a:p>
            <a:pPr marL="228600" indent="-228600">
              <a:buFont typeface="+mj-lt"/>
              <a:buAutoNum type="arabicPeriod"/>
            </a:pPr>
            <a:r>
              <a:rPr lang="en-US" sz="1200" b="0" i="0" u="none" strike="noStrike" kern="1200" baseline="0" dirty="0">
                <a:solidFill>
                  <a:schemeClr val="tx1"/>
                </a:solidFill>
                <a:latin typeface="+mn-lt"/>
                <a:ea typeface="+mn-ea"/>
                <a:cs typeface="+mn-cs"/>
              </a:rPr>
              <a:t>Landscaping, fences, or other features should restrict the ability of pedestrians to cross at locations other than crosswalks, or at least make it very clear where crossing is not intended and provide guidance to the crosswalk location.</a:t>
            </a:r>
          </a:p>
          <a:p>
            <a:pPr marL="228600" indent="-228600">
              <a:buFont typeface="+mj-lt"/>
              <a:buAutoNum type="arabicPeriod"/>
            </a:pPr>
            <a:r>
              <a:rPr lang="en-US" sz="1200" b="0" i="0" u="none" strike="noStrike" kern="1200" baseline="0" dirty="0">
                <a:solidFill>
                  <a:schemeClr val="tx1"/>
                </a:solidFill>
                <a:latin typeface="+mn-lt"/>
                <a:ea typeface="+mn-ea"/>
                <a:cs typeface="+mn-cs"/>
              </a:rPr>
              <a:t>Curb ramps should be oriented so that the running slope is in the same direction as the crosswalk and/or the edges of landscaping or ramps should be aligned in the direction of travel on the crosswalk. </a:t>
            </a:r>
          </a:p>
          <a:p>
            <a:pPr marL="228600" indent="-228600">
              <a:buFont typeface="+mj-lt"/>
              <a:buAutoNum type="arabicPeriod"/>
            </a:pPr>
            <a:r>
              <a:rPr lang="en-US" dirty="0"/>
              <a:t>The far side of the crosswalk and any channelization and splitter islands should be aligned with the nearside ramp and should be designed to compensate for the expected error in the crossing angle.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u="none" strike="noStrike" kern="1200" baseline="0" dirty="0">
                <a:solidFill>
                  <a:schemeClr val="tx1"/>
                </a:solidFill>
                <a:latin typeface="+mn-lt"/>
                <a:ea typeface="+mn-ea"/>
                <a:cs typeface="+mn-cs"/>
              </a:rPr>
              <a:t>National Academies of Sciences, Engineering, and Medicine (2017). </a:t>
            </a:r>
            <a:r>
              <a:rPr lang="en-US" sz="1200" b="0" i="1" u="none" strike="noStrike" kern="1200" baseline="0" dirty="0">
                <a:solidFill>
                  <a:schemeClr val="tx1"/>
                </a:solidFill>
                <a:latin typeface="+mn-lt"/>
                <a:ea typeface="+mn-ea"/>
                <a:cs typeface="+mn-cs"/>
              </a:rPr>
              <a:t>Crossing Solutions at Roundabouts and Channelized Turn Lanes for Pedestrians with Vision Disabilities: A Guidebook</a:t>
            </a:r>
            <a:r>
              <a:rPr lang="en-US" sz="1200" b="0" i="0" u="none" strike="noStrike" kern="1200" baseline="0" dirty="0">
                <a:solidFill>
                  <a:schemeClr val="tx1"/>
                </a:solidFill>
                <a:latin typeface="+mn-lt"/>
                <a:ea typeface="+mn-ea"/>
                <a:cs typeface="+mn-cs"/>
              </a:rPr>
              <a:t>. Washington, DC: The National Academies Press. https://doi.org/10.17226/24678.</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u="none" strike="noStrike" kern="1200" baseline="0" dirty="0">
                <a:solidFill>
                  <a:schemeClr val="tx1"/>
                </a:solidFill>
                <a:latin typeface="+mn-lt"/>
                <a:ea typeface="+mn-ea"/>
                <a:cs typeface="+mn-cs"/>
              </a:rPr>
              <a:t>U.S. Access Board, “Modern Roundabouts,” Available: https://www.access-board.gov/enforcement/221-research/research-on-public-rights-of-way/modern-roundabouts. [Accessed June 2019].</a:t>
            </a:r>
          </a:p>
        </p:txBody>
      </p:sp>
      <p:sp>
        <p:nvSpPr>
          <p:cNvPr id="4" name="Slide Number Placeholder 3"/>
          <p:cNvSpPr>
            <a:spLocks noGrp="1"/>
          </p:cNvSpPr>
          <p:nvPr>
            <p:ph type="sldNum" sz="quarter" idx="5"/>
          </p:nvPr>
        </p:nvSpPr>
        <p:spPr/>
        <p:txBody>
          <a:bodyPr/>
          <a:lstStyle/>
          <a:p>
            <a:fld id="{E5421500-ABA7-4F80-9F33-EE022DA3CCF5}" type="slidenum">
              <a:rPr lang="en-US" smtClean="0"/>
              <a:t>33</a:t>
            </a:fld>
            <a:endParaRPr lang="en-US"/>
          </a:p>
        </p:txBody>
      </p:sp>
    </p:spTree>
    <p:extLst>
      <p:ext uri="{BB962C8B-B14F-4D97-AF65-F5344CB8AC3E}">
        <p14:creationId xmlns:p14="http://schemas.microsoft.com/office/powerpoint/2010/main" val="8775853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If not planned and installed carefully, separated bike lane installations can potentially impede access to the curb for alighting motor vehicle passengers or transit users. </a:t>
            </a:r>
            <a:endParaRPr lang="en-US" b="0" dirty="0"/>
          </a:p>
          <a:p>
            <a:r>
              <a:rPr lang="en-US" b="1" dirty="0"/>
              <a:t>Notes</a:t>
            </a:r>
            <a:r>
              <a:rPr lang="en-US" dirty="0"/>
              <a:t>: It is possible to address this curb access issue by installing midblock curb ramps and buffers wide enough to accommodate wheelchair lifts. Detectable warning surfaces shall be used to indicate the boundary between a pedestrian route and the bicycle route where the connection is flush, rather than curbed. This is significant for sidewalk-level separated bike lanes.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More information on separated bike lanes in Designing for Walking and Bicycling.</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(2015). </a:t>
            </a:r>
            <a:r>
              <a:rPr lang="en-US" i="1" dirty="0"/>
              <a:t>Separated Bike Lane Planning and Design Guide. </a:t>
            </a:r>
            <a:r>
              <a:rPr lang="en-US" dirty="0"/>
              <a:t>Available: https://www.fhwa.dot.gov/environment/bicycle_pedestrian/publications/separated_bikelane_pdg/page00.cfm (includes a chapter about accessible parking)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http://www.pedbikeimages.org/details.php?picid=2172</a:t>
            </a:r>
          </a:p>
        </p:txBody>
      </p:sp>
      <p:sp>
        <p:nvSpPr>
          <p:cNvPr id="4" name="Slide Number Placeholder 3"/>
          <p:cNvSpPr>
            <a:spLocks noGrp="1"/>
          </p:cNvSpPr>
          <p:nvPr>
            <p:ph type="sldNum" sz="quarter" idx="5"/>
          </p:nvPr>
        </p:nvSpPr>
        <p:spPr/>
        <p:txBody>
          <a:bodyPr/>
          <a:lstStyle/>
          <a:p>
            <a:fld id="{E5421500-ABA7-4F80-9F33-EE022DA3CCF5}" type="slidenum">
              <a:rPr lang="en-US" smtClean="0"/>
              <a:t>34</a:t>
            </a:fld>
            <a:endParaRPr lang="en-US"/>
          </a:p>
        </p:txBody>
      </p:sp>
    </p:spTree>
    <p:extLst>
      <p:ext uri="{BB962C8B-B14F-4D97-AF65-F5344CB8AC3E}">
        <p14:creationId xmlns:p14="http://schemas.microsoft.com/office/powerpoint/2010/main" val="27907601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The FHWA guide below includes more examples of designs that provide accessible routes to parking or transit facilities.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(2015). </a:t>
            </a:r>
            <a:r>
              <a:rPr lang="en-US" i="1" dirty="0"/>
              <a:t>Separated Bike Lane Planning and Design Guide. </a:t>
            </a:r>
            <a:r>
              <a:rPr lang="en-US" dirty="0"/>
              <a:t>Available: https://www.fhwa.dot.gov/environment/bicycle_pedestrian/publications/separated_bikelane_pdg/page00.cfm</a:t>
            </a:r>
          </a:p>
        </p:txBody>
      </p:sp>
      <p:sp>
        <p:nvSpPr>
          <p:cNvPr id="4" name="Slide Number Placeholder 3"/>
          <p:cNvSpPr>
            <a:spLocks noGrp="1"/>
          </p:cNvSpPr>
          <p:nvPr>
            <p:ph type="sldNum" sz="quarter" idx="5"/>
          </p:nvPr>
        </p:nvSpPr>
        <p:spPr/>
        <p:txBody>
          <a:bodyPr/>
          <a:lstStyle/>
          <a:p>
            <a:fld id="{E5421500-ABA7-4F80-9F33-EE022DA3CCF5}" type="slidenum">
              <a:rPr lang="en-US" smtClean="0"/>
              <a:t>35</a:t>
            </a:fld>
            <a:endParaRPr lang="en-US"/>
          </a:p>
        </p:txBody>
      </p:sp>
    </p:spTree>
    <p:extLst>
      <p:ext uri="{BB962C8B-B14F-4D97-AF65-F5344CB8AC3E}">
        <p14:creationId xmlns:p14="http://schemas.microsoft.com/office/powerpoint/2010/main" val="20235509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As with vehicles, when pedestrians traverse the work zone, the route must be clearly marked, be provided with a suitable surface, and they must be protected from other traffic and work operations, including drop-offs. When they exit the work area, pedestrians need to be guided back to their original route. This slide highlights the devices and features that may be needed to provide an accessible route in a temporary traffic control zone.</a:t>
            </a:r>
            <a:endParaRPr lang="en-US" b="0" dirty="0"/>
          </a:p>
          <a:p>
            <a:r>
              <a:rPr lang="en-US" b="1" dirty="0"/>
              <a:t>Notes</a:t>
            </a:r>
            <a:r>
              <a:rPr lang="en-US" dirty="0"/>
              <a:t>: The MUTCD requires that “When existing pedestrian facilities are disrupted, closed, or relocated in a TTC zone, the temporary facilities shall be detectable and shall include accessibility features consistent with the features present in the existing pedestrian facility.” This is reinforced by the PROWAG guidelines: “temporary routes are alterations to an existing developed pedestrian environment and are required to achieve the maximum accessibility feasible under existing conditions.”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Work zones are covered in the module on Temporary Facilities and Maintenance.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The American Traffic Safety Services Association. (2012). </a:t>
            </a:r>
            <a:r>
              <a:rPr lang="en-US" i="1" dirty="0"/>
              <a:t>Applying the Americans with Disabilities Act in Work Zones: A Practitioner Guide. </a:t>
            </a:r>
            <a:r>
              <a:rPr lang="en-US" dirty="0"/>
              <a:t>Available: https://www.workzonesafety.org/files/documents/training/fhwa_wz_grant/ada_guide.pdf</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36</a:t>
            </a:fld>
            <a:endParaRPr lang="en-US"/>
          </a:p>
        </p:txBody>
      </p:sp>
    </p:spTree>
    <p:extLst>
      <p:ext uri="{BB962C8B-B14F-4D97-AF65-F5344CB8AC3E}">
        <p14:creationId xmlns:p14="http://schemas.microsoft.com/office/powerpoint/2010/main" val="2561852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t>
            </a:r>
            <a:r>
              <a:rPr lang="en-US" dirty="0" err="1"/>
              <a:t>Curbless</a:t>
            </a:r>
            <a:r>
              <a:rPr lang="en-US" dirty="0"/>
              <a:t> streets” often function like shared streets but without pedestrian priority – rather they are designed to accommodate street festivals at certain times but then return to operating as a traditional street.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(2017). </a:t>
            </a:r>
            <a:r>
              <a:rPr lang="en-US" i="1" dirty="0"/>
              <a:t>Accessible Shared Streets: Notable Practices and Considerations for Accommodating Pedestrians with Vision Disabilities</a:t>
            </a:r>
            <a:r>
              <a:rPr lang="en-US" dirty="0"/>
              <a:t>. Report No. FHWA-HEP-17-096. Available: https://www.fhwa.dot.gov/environment/bicycle_pedestrian/publications/accessible_shared_streets/index.cfm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pedbikeimages.org – Dan Burden. http://www.pedbikeimages.org/details.php?picid=394</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38</a:t>
            </a:fld>
            <a:endParaRPr lang="en-US"/>
          </a:p>
        </p:txBody>
      </p:sp>
    </p:spTree>
    <p:extLst>
      <p:ext uri="{BB962C8B-B14F-4D97-AF65-F5344CB8AC3E}">
        <p14:creationId xmlns:p14="http://schemas.microsoft.com/office/powerpoint/2010/main" val="7900669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a:t>
            </a:r>
            <a:r>
              <a:rPr lang="en-US" b="0" dirty="0"/>
              <a:t>There is no segregation of users and the “rules of the road” for shared streets rely more heavily on social interaction and visual cues, compared to typical streets. The patterns of use on shared streets vary, and patterns on the same street could even vary day-to-day. Decorative pavers are often employed as a design treatment, but this can be very disorienting.</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(2017). </a:t>
            </a:r>
            <a:r>
              <a:rPr lang="en-US" i="1" dirty="0"/>
              <a:t>Accessible Shared Streets: Notable Practices and Considerations for Accommodating Pedestrians with Vision Disabilities</a:t>
            </a:r>
            <a:r>
              <a:rPr lang="en-US" dirty="0"/>
              <a:t>. Report No. FHWA-HEP-17-096. Available: https://www.fhwa.dot.gov/environment/bicycle_pedestrian/publications/accessible_shared_streets/index.cfm</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39</a:t>
            </a:fld>
            <a:endParaRPr lang="en-US"/>
          </a:p>
        </p:txBody>
      </p:sp>
    </p:spTree>
    <p:extLst>
      <p:ext uri="{BB962C8B-B14F-4D97-AF65-F5344CB8AC3E}">
        <p14:creationId xmlns:p14="http://schemas.microsoft.com/office/powerpoint/2010/main" val="37427525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(2017). </a:t>
            </a:r>
            <a:r>
              <a:rPr lang="en-US" i="1" dirty="0"/>
              <a:t>Accessible Shared Streets: Notable Practices and Considerations for Accommodating Pedestrians with Vision Disabilities. </a:t>
            </a:r>
            <a:r>
              <a:rPr lang="en-US" dirty="0"/>
              <a:t>Report No. FHWA-HEP-17-096. Available: https://www.fhwa.dot.gov/environment/bicycle_pedestrian/publications/accessible_shared_streets/index.cfm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40</a:t>
            </a:fld>
            <a:endParaRPr lang="en-US"/>
          </a:p>
        </p:txBody>
      </p:sp>
    </p:spTree>
    <p:extLst>
      <p:ext uri="{BB962C8B-B14F-4D97-AF65-F5344CB8AC3E}">
        <p14:creationId xmlns:p14="http://schemas.microsoft.com/office/powerpoint/2010/main" val="2075071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a:extLst>
              <a:ext uri="{FF2B5EF4-FFF2-40B4-BE49-F238E27FC236}">
                <a16:creationId xmlns:a16="http://schemas.microsoft.com/office/drawing/2014/main" id="{987C2C54-CA90-48CD-B2FF-EB951752B4EB}"/>
              </a:ext>
            </a:extLst>
          </p:cNvPr>
          <p:cNvSpPr>
            <a:spLocks noGrp="1" noChangeArrowheads="1"/>
          </p:cNvSpPr>
          <p:nvPr>
            <p:ph type="sldNum" sz="quarter" idx="5"/>
          </p:nvPr>
        </p:nvSpPr>
        <p:spPr>
          <a:noFill/>
        </p:spPr>
        <p:txBody>
          <a:bodyPr/>
          <a:lstStyle>
            <a:lvl1pPr>
              <a:defRPr sz="3200" b="1">
                <a:solidFill>
                  <a:schemeClr val="tx1"/>
                </a:solidFill>
                <a:latin typeface="Calibri" panose="020F0502020204030204" pitchFamily="34" charset="0"/>
              </a:defRPr>
            </a:lvl1pPr>
            <a:lvl2pPr marL="742950" indent="-285750">
              <a:defRPr sz="3200" b="1">
                <a:solidFill>
                  <a:schemeClr val="tx1"/>
                </a:solidFill>
                <a:latin typeface="Calibri" panose="020F0502020204030204" pitchFamily="34" charset="0"/>
              </a:defRPr>
            </a:lvl2pPr>
            <a:lvl3pPr marL="1143000" indent="-228600">
              <a:defRPr sz="3200" b="1">
                <a:solidFill>
                  <a:schemeClr val="tx1"/>
                </a:solidFill>
                <a:latin typeface="Calibri" panose="020F0502020204030204" pitchFamily="34" charset="0"/>
              </a:defRPr>
            </a:lvl3pPr>
            <a:lvl4pPr marL="1600200" indent="-228600">
              <a:defRPr sz="3200" b="1">
                <a:solidFill>
                  <a:schemeClr val="tx1"/>
                </a:solidFill>
                <a:latin typeface="Calibri" panose="020F0502020204030204" pitchFamily="34" charset="0"/>
              </a:defRPr>
            </a:lvl4pPr>
            <a:lvl5pPr marL="2057400" indent="-228600">
              <a:defRPr sz="3200" b="1">
                <a:solidFill>
                  <a:schemeClr val="tx1"/>
                </a:solidFill>
                <a:latin typeface="Calibri" panose="020F0502020204030204" pitchFamily="34" charset="0"/>
              </a:defRPr>
            </a:lvl5pPr>
            <a:lvl6pPr marL="2514600" indent="-228600" algn="ctr" eaLnBrk="0" fontAlgn="base" hangingPunct="0">
              <a:spcBef>
                <a:spcPct val="0"/>
              </a:spcBef>
              <a:spcAft>
                <a:spcPct val="0"/>
              </a:spcAft>
              <a:defRPr sz="3200" b="1">
                <a:solidFill>
                  <a:schemeClr val="tx1"/>
                </a:solidFill>
                <a:latin typeface="Calibri" panose="020F0502020204030204" pitchFamily="34" charset="0"/>
              </a:defRPr>
            </a:lvl6pPr>
            <a:lvl7pPr marL="2971800" indent="-228600" algn="ctr" eaLnBrk="0" fontAlgn="base" hangingPunct="0">
              <a:spcBef>
                <a:spcPct val="0"/>
              </a:spcBef>
              <a:spcAft>
                <a:spcPct val="0"/>
              </a:spcAft>
              <a:defRPr sz="3200" b="1">
                <a:solidFill>
                  <a:schemeClr val="tx1"/>
                </a:solidFill>
                <a:latin typeface="Calibri" panose="020F0502020204030204" pitchFamily="34" charset="0"/>
              </a:defRPr>
            </a:lvl7pPr>
            <a:lvl8pPr marL="3429000" indent="-228600" algn="ctr" eaLnBrk="0" fontAlgn="base" hangingPunct="0">
              <a:spcBef>
                <a:spcPct val="0"/>
              </a:spcBef>
              <a:spcAft>
                <a:spcPct val="0"/>
              </a:spcAft>
              <a:defRPr sz="3200" b="1">
                <a:solidFill>
                  <a:schemeClr val="tx1"/>
                </a:solidFill>
                <a:latin typeface="Calibri" panose="020F0502020204030204" pitchFamily="34" charset="0"/>
              </a:defRPr>
            </a:lvl8pPr>
            <a:lvl9pPr marL="3886200" indent="-228600" algn="ctr" eaLnBrk="0" fontAlgn="base" hangingPunct="0">
              <a:spcBef>
                <a:spcPct val="0"/>
              </a:spcBef>
              <a:spcAft>
                <a:spcPct val="0"/>
              </a:spcAft>
              <a:defRPr sz="3200" b="1">
                <a:solidFill>
                  <a:schemeClr val="tx1"/>
                </a:solidFill>
                <a:latin typeface="Calibri" panose="020F0502020204030204" pitchFamily="34" charset="0"/>
              </a:defRPr>
            </a:lvl9pPr>
          </a:lstStyle>
          <a:p>
            <a:fld id="{19A2D2F3-16F2-4F91-95A2-37024D85734B}" type="slidenum">
              <a:rPr lang="en-US" altLang="en-US" sz="1200" b="0">
                <a:latin typeface="Times New Roman" panose="02020603050405020304" pitchFamily="18" charset="0"/>
              </a:rPr>
              <a:pPr/>
              <a:t>4</a:t>
            </a:fld>
            <a:endParaRPr lang="en-US" altLang="en-US" sz="1200" b="0">
              <a:latin typeface="Times New Roman" panose="02020603050405020304" pitchFamily="18" charset="0"/>
            </a:endParaRPr>
          </a:p>
        </p:txBody>
      </p:sp>
      <p:sp>
        <p:nvSpPr>
          <p:cNvPr id="111619" name="Rectangle 2">
            <a:extLst>
              <a:ext uri="{FF2B5EF4-FFF2-40B4-BE49-F238E27FC236}">
                <a16:creationId xmlns:a16="http://schemas.microsoft.com/office/drawing/2014/main" id="{88A5E4B5-7DB0-401B-B3CF-E1035B84236D}"/>
              </a:ext>
            </a:extLst>
          </p:cNvPr>
          <p:cNvSpPr>
            <a:spLocks noGrp="1" noRot="1" noChangeAspect="1" noChangeArrowheads="1" noTextEdit="1"/>
          </p:cNvSpPr>
          <p:nvPr>
            <p:ph type="sldImg"/>
          </p:nvPr>
        </p:nvSpPr>
        <p:spPr>
          <a:ln/>
        </p:spPr>
      </p:sp>
      <p:sp>
        <p:nvSpPr>
          <p:cNvPr id="111620" name="Rectangle 3">
            <a:extLst>
              <a:ext uri="{FF2B5EF4-FFF2-40B4-BE49-F238E27FC236}">
                <a16:creationId xmlns:a16="http://schemas.microsoft.com/office/drawing/2014/main" id="{1B440D01-AE37-4365-9ADE-A3DC37296CAC}"/>
              </a:ext>
            </a:extLst>
          </p:cNvPr>
          <p:cNvSpPr>
            <a:spLocks noGrp="1" noChangeArrowheads="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altLang="en-US" dirty="0"/>
              <a:t>ADA also covers disabilities that have no outward manifestations, such as people with low vision or older adults who may have limited mobility. By designing for people with disabilities, we are designing for everyone, especially as we get older.</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b="0" dirty="0"/>
              <a:t>Adapted from M. </a:t>
            </a:r>
            <a:r>
              <a:rPr lang="en-US" altLang="en-US" b="0" dirty="0" err="1"/>
              <a:t>Ronkin</a:t>
            </a:r>
            <a:r>
              <a:rPr lang="en-US" altLang="en-US" b="0" dirty="0"/>
              <a:t> and C. Zegeer slides developed for North Carolina Department of Transportation (2005). </a:t>
            </a:r>
            <a:endParaRPr lang="en-US" dirty="0"/>
          </a:p>
          <a:p>
            <a:endParaRPr lang="en-US" altLang="en-US" b="1" dirty="0"/>
          </a:p>
          <a:p>
            <a:endParaRPr lang="en-US" altLang="en-US" b="1" dirty="0"/>
          </a:p>
          <a:p>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a:t>
            </a:fld>
            <a:endParaRPr lang="en-US"/>
          </a:p>
        </p:txBody>
      </p:sp>
    </p:spTree>
    <p:extLst>
      <p:ext uri="{BB962C8B-B14F-4D97-AF65-F5344CB8AC3E}">
        <p14:creationId xmlns:p14="http://schemas.microsoft.com/office/powerpoint/2010/main" val="18365023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6</a:t>
            </a:fld>
            <a:endParaRPr lang="en-US"/>
          </a:p>
        </p:txBody>
      </p:sp>
    </p:spTree>
    <p:extLst>
      <p:ext uri="{BB962C8B-B14F-4D97-AF65-F5344CB8AC3E}">
        <p14:creationId xmlns:p14="http://schemas.microsoft.com/office/powerpoint/2010/main" val="3971443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FHWA requirements under the ADA and Section 504 of the Rehabilitation Act of 1973 include oversight of State and local entities and recipients of Federal funds that are responsible for roadways and pedestrian facilities to ensure that they do not discriminate on the basis of disability in any highway transportation program, activity, service, or benefit they provide to the public.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Civil Rights Office. (</a:t>
            </a:r>
            <a:r>
              <a:rPr lang="en-US" dirty="0" err="1"/>
              <a:t>n.d</a:t>
            </a:r>
            <a:r>
              <a:rPr lang="en-US" dirty="0"/>
              <a:t>) “Americans with Disabilities Act (ADA).” https://www.fhwa.dot.gov/civilrights/programs/ada/ [Accessed May 2019]</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Civil Rights Office. (</a:t>
            </a:r>
            <a:r>
              <a:rPr lang="en-US" dirty="0" err="1"/>
              <a:t>n.d</a:t>
            </a:r>
            <a:r>
              <a:rPr lang="en-US" dirty="0"/>
              <a:t>) “Questions and Answers about ADA/Section 504.” https://www.fhwa.dot.gov/civilrights/programs/ada/ada_sect504qa.cfm#q1</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dirty="0"/>
              <a:t>[accessed May 2019]</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7</a:t>
            </a:fld>
            <a:endParaRPr lang="en-US"/>
          </a:p>
        </p:txBody>
      </p:sp>
    </p:spTree>
    <p:extLst>
      <p:ext uri="{BB962C8B-B14F-4D97-AF65-F5344CB8AC3E}">
        <p14:creationId xmlns:p14="http://schemas.microsoft.com/office/powerpoint/2010/main" val="2311147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 ADA standards focus mainly on facilities and sites and address some common features of sidewalks (like curb ramps), but further guidance is needed to address other conditions and constraints specific to public rights-of-way.</a:t>
            </a:r>
          </a:p>
          <a:p>
            <a:r>
              <a:rPr lang="en-US" b="1" dirty="0"/>
              <a:t>Notes</a:t>
            </a:r>
            <a:r>
              <a:rPr lang="en-US" dirty="0"/>
              <a:t>: The responsible agencies would be the U.S. Department of Justice and the U.S. Department of Transportation.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Public Right-of Way Accessibility Guidelines, (PROWAG), Juliet </a:t>
            </a:r>
            <a:r>
              <a:rPr lang="en-US" dirty="0" err="1"/>
              <a:t>Shoultz</a:t>
            </a:r>
            <a:r>
              <a:rPr lang="en-US" dirty="0"/>
              <a:t>, P.E, Transportation Systems Engineer, US Access Board.</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8</a:t>
            </a:fld>
            <a:endParaRPr lang="en-US"/>
          </a:p>
        </p:txBody>
      </p:sp>
    </p:spTree>
    <p:extLst>
      <p:ext uri="{BB962C8B-B14F-4D97-AF65-F5344CB8AC3E}">
        <p14:creationId xmlns:p14="http://schemas.microsoft.com/office/powerpoint/2010/main" val="29541512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PROWAG refers to guidelines for public rights of way, including streets, sidewalks, and shared use paths.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“Pedestrians and Accessible Design.” Available: https://www.fhwa.dot.gov/programadmin/pedestrians.cfm</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(January 23, 2006). Public Rights-of-Way Access Advisory.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9</a:t>
            </a:fld>
            <a:endParaRPr lang="en-US"/>
          </a:p>
        </p:txBody>
      </p:sp>
    </p:spTree>
    <p:extLst>
      <p:ext uri="{BB962C8B-B14F-4D97-AF65-F5344CB8AC3E}">
        <p14:creationId xmlns:p14="http://schemas.microsoft.com/office/powerpoint/2010/main" val="1042840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3438" y="1428751"/>
            <a:ext cx="7543800" cy="1945481"/>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483438" y="3429000"/>
            <a:ext cx="6461760" cy="8001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A977B6-207F-4547-BCF7-5FD09D754C7F}"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142B22-0C81-D541-BD0E-C81A6B3E065D}"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1752600" cy="4388644"/>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07628-551D-2844-B487-0C0568628B83}"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772400" cy="857250"/>
          </a:xfrm>
        </p:spPr>
        <p:txBody>
          <a:bodyPr/>
          <a:lstStyle/>
          <a:p>
            <a:r>
              <a:rPr lang="en-US"/>
              <a:t>Click to edit Master title style</a:t>
            </a:r>
          </a:p>
        </p:txBody>
      </p:sp>
      <p:sp>
        <p:nvSpPr>
          <p:cNvPr id="3" name="Text Placeholder 2"/>
          <p:cNvSpPr>
            <a:spLocks noGrp="1"/>
          </p:cNvSpPr>
          <p:nvPr>
            <p:ph type="body" sz="half" idx="1"/>
          </p:nvPr>
        </p:nvSpPr>
        <p:spPr>
          <a:xfrm>
            <a:off x="685800" y="1485900"/>
            <a:ext cx="3810000" cy="3086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485900"/>
            <a:ext cx="3810000" cy="1485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086100"/>
            <a:ext cx="3810000" cy="1485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a:extLst>
              <a:ext uri="{FF2B5EF4-FFF2-40B4-BE49-F238E27FC236}">
                <a16:creationId xmlns:a16="http://schemas.microsoft.com/office/drawing/2014/main" id="{5C7A617D-F269-4A97-BBED-32D8FCF5C30B}"/>
              </a:ext>
            </a:extLst>
          </p:cNvPr>
          <p:cNvSpPr>
            <a:spLocks noGrp="1" noChangeArrowheads="1"/>
          </p:cNvSpPr>
          <p:nvPr>
            <p:ph type="dt" sz="half" idx="10"/>
          </p:nvPr>
        </p:nvSpPr>
        <p:spPr>
          <a:ln/>
        </p:spPr>
        <p:txBody>
          <a:bodyPr/>
          <a:lstStyle>
            <a:lvl1pPr>
              <a:defRPr/>
            </a:lvl1pPr>
          </a:lstStyle>
          <a:p>
            <a:pPr>
              <a:defRPr/>
            </a:pPr>
            <a:endParaRPr lang="en-US"/>
          </a:p>
        </p:txBody>
      </p:sp>
      <p:sp>
        <p:nvSpPr>
          <p:cNvPr id="7" name="Rectangle 5">
            <a:extLst>
              <a:ext uri="{FF2B5EF4-FFF2-40B4-BE49-F238E27FC236}">
                <a16:creationId xmlns:a16="http://schemas.microsoft.com/office/drawing/2014/main" id="{A720828F-71AE-47E7-9B76-DE92BE0CBE6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Rectangle 6">
            <a:extLst>
              <a:ext uri="{FF2B5EF4-FFF2-40B4-BE49-F238E27FC236}">
                <a16:creationId xmlns:a16="http://schemas.microsoft.com/office/drawing/2014/main" id="{B7B9B3D6-8AD6-44E9-8AFC-FDF7FAAFC1DE}"/>
              </a:ext>
            </a:extLst>
          </p:cNvPr>
          <p:cNvSpPr>
            <a:spLocks noGrp="1" noChangeArrowheads="1"/>
          </p:cNvSpPr>
          <p:nvPr>
            <p:ph type="sldNum" sz="quarter" idx="12"/>
          </p:nvPr>
        </p:nvSpPr>
        <p:spPr>
          <a:ln/>
        </p:spPr>
        <p:txBody>
          <a:bodyPr/>
          <a:lstStyle>
            <a:lvl1pPr>
              <a:defRPr/>
            </a:lvl1pPr>
          </a:lstStyle>
          <a:p>
            <a:fld id="{D6C09C53-B0FD-441A-94CC-BDF3F9471549}" type="slidenum">
              <a:rPr lang="en-US" altLang="en-US"/>
              <a:pPr/>
              <a:t>‹#›</a:t>
            </a:fld>
            <a:endParaRPr lang="en-US" altLang="en-US"/>
          </a:p>
        </p:txBody>
      </p:sp>
    </p:spTree>
    <p:extLst>
      <p:ext uri="{BB962C8B-B14F-4D97-AF65-F5344CB8AC3E}">
        <p14:creationId xmlns:p14="http://schemas.microsoft.com/office/powerpoint/2010/main" val="3971065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5168F9-CCC8-A248-8ED3-86DCD6DC7E06}"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4114800"/>
            <a:ext cx="7659687" cy="8763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4" y="2889647"/>
            <a:ext cx="6135687" cy="122515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50DB5B-F5FE-4F4E-8D0F-FDEA6FB833B2}"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95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219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69D289-36CF-1E4B-88EA-D5DD5F8D19EE}" type="datetime1">
              <a:rPr lang="en-US" smtClean="0"/>
              <a:t>10/2/2019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595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595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3219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3219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CC9A246-4443-B041-9EDB-4290C72D6CF3}" type="datetime1">
              <a:rPr lang="en-US" smtClean="0"/>
              <a:t>10/2/2019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218FFF-2319-F047-B022-DEE85B594F7B}" type="datetime1">
              <a:rPr lang="en-US" smtClean="0"/>
              <a:t>10/2/2019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CF22C-9B52-6448-B108-0FBB80CA351B}" type="datetime1">
              <a:rPr lang="en-US" smtClean="0"/>
              <a:t>10/2/2019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4121658"/>
            <a:ext cx="7772400" cy="44577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800" y="4572000"/>
            <a:ext cx="7772401" cy="4572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D557DDC-20AD-C146-AE7D-B4A85B269354}" type="datetime1">
              <a:rPr lang="en-US" smtClean="0"/>
              <a:t>10/2/2019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
        <p:nvSpPr>
          <p:cNvPr id="9" name="Content Placeholder 8"/>
          <p:cNvSpPr>
            <a:spLocks noGrp="1"/>
          </p:cNvSpPr>
          <p:nvPr>
            <p:ph sz="quarter" idx="13"/>
          </p:nvPr>
        </p:nvSpPr>
        <p:spPr>
          <a:xfrm>
            <a:off x="304800" y="285750"/>
            <a:ext cx="7772400" cy="370713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4121458"/>
            <a:ext cx="7772400" cy="445970"/>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4572000"/>
            <a:ext cx="7772400" cy="45948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D2B4D7A7-FA7A-B247-A857-5958AD041A40}" type="datetime1">
              <a:rPr lang="en-US" smtClean="0"/>
              <a:t>10/2/2019</a:t>
            </a:fld>
            <a:endParaRPr lang="en-US"/>
          </a:p>
        </p:txBody>
      </p:sp>
      <p:sp>
        <p:nvSpPr>
          <p:cNvPr id="9" name="Slide Number Placeholder 8"/>
          <p:cNvSpPr>
            <a:spLocks noGrp="1"/>
          </p:cNvSpPr>
          <p:nvPr>
            <p:ph type="sldNum" sz="quarter" idx="11"/>
          </p:nvPr>
        </p:nvSpPr>
        <p:spPr/>
        <p:txBody>
          <a:bodyPr/>
          <a:lstStyle/>
          <a:p>
            <a:fld id="{588A7B10-5B59-5847-A2D4-DA6B67CC2B64}"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9508" y="205979"/>
            <a:ext cx="7620000"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59508" y="1200150"/>
            <a:ext cx="7620000" cy="36004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360508" y="0"/>
            <a:ext cx="783492" cy="37540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360508" y="3754050"/>
            <a:ext cx="783492"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434096" y="3875970"/>
            <a:ext cx="626794" cy="29718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0A655B2-E5A1-4448-BEF0-D9D6743CAC4E}" type="slidenum">
              <a:rPr lang="en-US" smtClean="0"/>
              <a:t>‹#›</a:t>
            </a:fld>
            <a:endParaRPr lang="en-US" dirty="0"/>
          </a:p>
        </p:txBody>
      </p:sp>
      <p:sp>
        <p:nvSpPr>
          <p:cNvPr id="5" name="Footer Placeholder 4"/>
          <p:cNvSpPr>
            <a:spLocks noGrp="1"/>
          </p:cNvSpPr>
          <p:nvPr>
            <p:ph type="ftr" sz="quarter" idx="3"/>
          </p:nvPr>
        </p:nvSpPr>
        <p:spPr>
          <a:xfrm rot="16200000">
            <a:off x="7845988" y="2507502"/>
            <a:ext cx="1799825" cy="511843"/>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917988" y="777971"/>
            <a:ext cx="1655826" cy="511842"/>
          </a:xfrm>
          <a:prstGeom prst="rect">
            <a:avLst/>
          </a:prstGeom>
        </p:spPr>
        <p:txBody>
          <a:bodyPr vert="horz" lIns="91440" tIns="45720" rIns="91440" bIns="45720" rtlCol="0" anchor="ctr"/>
          <a:lstStyle>
            <a:lvl1pPr algn="l">
              <a:defRPr sz="1200">
                <a:solidFill>
                  <a:schemeClr val="bg2"/>
                </a:solidFill>
              </a:defRPr>
            </a:lvl1pPr>
          </a:lstStyle>
          <a:p>
            <a:fld id="{D2F46E13-67C5-254B-8ADE-42A83CA279DA}" type="datetime1">
              <a:rPr lang="en-US" smtClean="0"/>
              <a:t>10/2/2019</a:t>
            </a:fld>
            <a:endParaRPr lang="en-US" dirty="0"/>
          </a:p>
        </p:txBody>
      </p:sp>
      <p:pic>
        <p:nvPicPr>
          <p:cNvPr id="9" name="Picture 8" descr="FHWA_vertical_2013.eps"/>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388420" y="4366442"/>
            <a:ext cx="685800" cy="689378"/>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2EEEE-C004-4313-8529-CED7BA3EAA51}"/>
              </a:ext>
            </a:extLst>
          </p:cNvPr>
          <p:cNvSpPr>
            <a:spLocks noGrp="1"/>
          </p:cNvSpPr>
          <p:nvPr>
            <p:ph type="ctrTitle"/>
          </p:nvPr>
        </p:nvSpPr>
        <p:spPr/>
        <p:txBody>
          <a:bodyPr/>
          <a:lstStyle/>
          <a:p>
            <a:r>
              <a:rPr lang="en-US" sz="5400" dirty="0"/>
              <a:t>Accessibility and the Americans with Disabilities Act (ADA)</a:t>
            </a:r>
          </a:p>
        </p:txBody>
      </p:sp>
      <p:sp>
        <p:nvSpPr>
          <p:cNvPr id="3" name="Subtitle 2">
            <a:extLst>
              <a:ext uri="{FF2B5EF4-FFF2-40B4-BE49-F238E27FC236}">
                <a16:creationId xmlns:a16="http://schemas.microsoft.com/office/drawing/2014/main" id="{BC93B03A-2D2A-4010-A699-F53A95B26A54}"/>
              </a:ext>
            </a:extLst>
          </p:cNvPr>
          <p:cNvSpPr>
            <a:spLocks noGrp="1"/>
          </p:cNvSpPr>
          <p:nvPr>
            <p:ph type="subTitle" idx="1"/>
          </p:nvPr>
        </p:nvSpPr>
        <p:spPr/>
        <p:txBody>
          <a:bodyPr/>
          <a:lstStyle/>
          <a:p>
            <a:r>
              <a:rPr lang="en-US" dirty="0">
                <a:solidFill>
                  <a:schemeClr val="tx1"/>
                </a:solidFill>
              </a:rPr>
              <a:t>Instructor course information</a:t>
            </a:r>
          </a:p>
        </p:txBody>
      </p:sp>
      <p:sp>
        <p:nvSpPr>
          <p:cNvPr id="4" name="Slide Number Placeholder 3">
            <a:extLst>
              <a:ext uri="{FF2B5EF4-FFF2-40B4-BE49-F238E27FC236}">
                <a16:creationId xmlns:a16="http://schemas.microsoft.com/office/drawing/2014/main" id="{C7F70AF3-8692-4797-A5CA-5D9F759D0A38}"/>
              </a:ext>
            </a:extLst>
          </p:cNvPr>
          <p:cNvSpPr>
            <a:spLocks noGrp="1"/>
          </p:cNvSpPr>
          <p:nvPr>
            <p:ph type="sldNum" sz="quarter" idx="12"/>
          </p:nvPr>
        </p:nvSpPr>
        <p:spPr/>
        <p:txBody>
          <a:bodyPr/>
          <a:lstStyle/>
          <a:p>
            <a:fld id="{588A7B10-5B59-5847-A2D4-DA6B67CC2B64}" type="slidenum">
              <a:rPr lang="en-US" smtClean="0"/>
              <a:t>1</a:t>
            </a:fld>
            <a:endParaRPr lang="en-US" dirty="0"/>
          </a:p>
        </p:txBody>
      </p:sp>
    </p:spTree>
    <p:extLst>
      <p:ext uri="{BB962C8B-B14F-4D97-AF65-F5344CB8AC3E}">
        <p14:creationId xmlns:p14="http://schemas.microsoft.com/office/powerpoint/2010/main" val="275476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PROWAG covers: </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200150"/>
            <a:ext cx="7620000" cy="3737371"/>
          </a:xfrm>
        </p:spPr>
        <p:txBody>
          <a:bodyPr numCol="1">
            <a:normAutofit/>
          </a:bodyPr>
          <a:lstStyle/>
          <a:p>
            <a:pPr fontAlgn="base"/>
            <a:r>
              <a:rPr lang="en-US" dirty="0"/>
              <a:t>Pedestrian access routes (including sidewalks, street crossings, curb ramps/blended transitions)</a:t>
            </a:r>
          </a:p>
          <a:p>
            <a:pPr fontAlgn="base"/>
            <a:r>
              <a:rPr lang="en-US" dirty="0"/>
              <a:t>Detectable warning surfaces</a:t>
            </a:r>
          </a:p>
          <a:p>
            <a:pPr fontAlgn="base"/>
            <a:r>
              <a:rPr lang="en-US" dirty="0"/>
              <a:t>Pedestrian signals</a:t>
            </a:r>
          </a:p>
          <a:p>
            <a:pPr fontAlgn="base"/>
            <a:r>
              <a:rPr lang="en-US" dirty="0"/>
              <a:t>Roundabouts</a:t>
            </a:r>
          </a:p>
          <a:p>
            <a:pPr fontAlgn="base"/>
            <a:r>
              <a:rPr lang="en-US" dirty="0"/>
              <a:t>On-street parking and passenger loading zones</a:t>
            </a:r>
          </a:p>
          <a:p>
            <a:pPr fontAlgn="base"/>
            <a:r>
              <a:rPr lang="en-US" dirty="0"/>
              <a:t>Transit stops and shelters</a:t>
            </a:r>
          </a:p>
          <a:p>
            <a:pPr fontAlgn="base"/>
            <a:r>
              <a:rPr lang="en-US" dirty="0"/>
              <a:t>Street furniture and other elements</a:t>
            </a:r>
          </a:p>
          <a:p>
            <a:pPr fontAlgn="base"/>
            <a:r>
              <a:rPr lang="en-US" dirty="0"/>
              <a:t>Shared use paths (2013 revision)</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10</a:t>
            </a:fld>
            <a:endParaRPr lang="en-US" dirty="0"/>
          </a:p>
        </p:txBody>
      </p:sp>
    </p:spTree>
    <p:extLst>
      <p:ext uri="{BB962C8B-B14F-4D97-AF65-F5344CB8AC3E}">
        <p14:creationId xmlns:p14="http://schemas.microsoft.com/office/powerpoint/2010/main" val="8992769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Transition Plans </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normAutofit/>
          </a:bodyPr>
          <a:lstStyle/>
          <a:p>
            <a:r>
              <a:rPr lang="en-US" sz="1800" dirty="0"/>
              <a:t>The ADA requires public agencies with more than 50 employees to prepare a plan detailing how they will fix the facilities in their public right-of-way that are not currently accessible to individuals with disabilities</a:t>
            </a:r>
          </a:p>
          <a:p>
            <a:r>
              <a:rPr lang="en-US" sz="1800" dirty="0"/>
              <a:t>Should be coordinated with pedestrian master plans </a:t>
            </a:r>
          </a:p>
          <a:p>
            <a:r>
              <a:rPr lang="en-US" sz="1800" dirty="0"/>
              <a:t>Transition planning components:</a:t>
            </a:r>
          </a:p>
          <a:p>
            <a:pPr marL="868680" lvl="1" indent="-457200">
              <a:buFont typeface="+mj-lt"/>
              <a:buAutoNum type="arabicPeriod"/>
            </a:pPr>
            <a:r>
              <a:rPr lang="en-US" sz="1600" dirty="0"/>
              <a:t>Identify physical obstacles to accessibility in PROW facilities </a:t>
            </a:r>
          </a:p>
          <a:p>
            <a:pPr marL="868680" lvl="1" indent="-457200">
              <a:buFont typeface="+mj-lt"/>
              <a:buAutoNum type="arabicPeriod"/>
            </a:pPr>
            <a:r>
              <a:rPr lang="en-US" sz="1600" dirty="0"/>
              <a:t>Describe in detail the methods that will be used to make the facilities accessible </a:t>
            </a:r>
          </a:p>
          <a:p>
            <a:pPr marL="868680" lvl="1" indent="-457200">
              <a:buFont typeface="+mj-lt"/>
              <a:buAutoNum type="arabicPeriod"/>
            </a:pPr>
            <a:r>
              <a:rPr lang="en-US" sz="1600" dirty="0"/>
              <a:t>Specify the schedule for taking the necessary steps to achieve compliance during each year of the transition period</a:t>
            </a:r>
          </a:p>
          <a:p>
            <a:pPr marL="868680" lvl="1" indent="-457200">
              <a:buFont typeface="+mj-lt"/>
              <a:buAutoNum type="arabicPeriod"/>
            </a:pPr>
            <a:r>
              <a:rPr lang="en-US" sz="1600" dirty="0"/>
              <a:t>Indicate the official responsible for implementing the plan </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11</a:t>
            </a:fld>
            <a:endParaRPr lang="en-US" dirty="0"/>
          </a:p>
        </p:txBody>
      </p:sp>
    </p:spTree>
    <p:extLst>
      <p:ext uri="{BB962C8B-B14F-4D97-AF65-F5344CB8AC3E}">
        <p14:creationId xmlns:p14="http://schemas.microsoft.com/office/powerpoint/2010/main" val="41916159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Example: ADA Transition Plan</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normAutofit/>
          </a:bodyPr>
          <a:lstStyle/>
          <a:p>
            <a:r>
              <a:rPr lang="en-US" dirty="0"/>
              <a:t>Eugene, Oregon, has a plan that was updated in 2015</a:t>
            </a:r>
          </a:p>
          <a:p>
            <a:r>
              <a:rPr lang="en-US" dirty="0"/>
              <a:t>Annual progress reports and an update every eight years since first plan in 1993</a:t>
            </a:r>
          </a:p>
          <a:p>
            <a:endParaRPr lang="en-US" i="1" dirty="0"/>
          </a:p>
          <a:p>
            <a:pPr marL="114300" indent="0">
              <a:buNone/>
            </a:pPr>
            <a:r>
              <a:rPr lang="en-US" i="1" dirty="0">
                <a:solidFill>
                  <a:schemeClr val="tx2"/>
                </a:solidFill>
              </a:rPr>
              <a:t>“[The City]….considers the Plan to not be just a fulfillment of a federal requirement, but rather an instrument by which the City can provide a richer mobility experience, to the extent possible, to persons with disability within the community.”</a:t>
            </a:r>
          </a:p>
          <a:p>
            <a:endParaRPr lang="en-US" i="1"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12</a:t>
            </a:fld>
            <a:endParaRPr lang="en-US" dirty="0"/>
          </a:p>
        </p:txBody>
      </p:sp>
    </p:spTree>
    <p:extLst>
      <p:ext uri="{BB962C8B-B14F-4D97-AF65-F5344CB8AC3E}">
        <p14:creationId xmlns:p14="http://schemas.microsoft.com/office/powerpoint/2010/main" val="42877470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3605C-5AAE-4CFF-B44C-FA0C6DC77D34}"/>
              </a:ext>
            </a:extLst>
          </p:cNvPr>
          <p:cNvSpPr>
            <a:spLocks noGrp="1"/>
          </p:cNvSpPr>
          <p:nvPr>
            <p:ph type="title"/>
          </p:nvPr>
        </p:nvSpPr>
        <p:spPr/>
        <p:txBody>
          <a:bodyPr/>
          <a:lstStyle/>
          <a:p>
            <a:r>
              <a:rPr lang="en-US" dirty="0"/>
              <a:t>How Disabilities may affect travel</a:t>
            </a:r>
          </a:p>
        </p:txBody>
      </p:sp>
      <p:sp>
        <p:nvSpPr>
          <p:cNvPr id="3" name="Text Placeholder 2">
            <a:extLst>
              <a:ext uri="{FF2B5EF4-FFF2-40B4-BE49-F238E27FC236}">
                <a16:creationId xmlns:a16="http://schemas.microsoft.com/office/drawing/2014/main" id="{68606574-48CD-40E6-BC6F-ABF83FCAA17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8610141-74F8-4B28-A8CD-30F67A7B429A}"/>
              </a:ext>
            </a:extLst>
          </p:cNvPr>
          <p:cNvSpPr>
            <a:spLocks noGrp="1"/>
          </p:cNvSpPr>
          <p:nvPr>
            <p:ph type="sldNum" sz="quarter" idx="12"/>
          </p:nvPr>
        </p:nvSpPr>
        <p:spPr/>
        <p:txBody>
          <a:bodyPr/>
          <a:lstStyle/>
          <a:p>
            <a:fld id="{588A7B10-5B59-5847-A2D4-DA6B67CC2B64}" type="slidenum">
              <a:rPr lang="en-US" smtClean="0"/>
              <a:t>13</a:t>
            </a:fld>
            <a:endParaRPr lang="en-US"/>
          </a:p>
        </p:txBody>
      </p:sp>
    </p:spTree>
    <p:extLst>
      <p:ext uri="{BB962C8B-B14F-4D97-AF65-F5344CB8AC3E}">
        <p14:creationId xmlns:p14="http://schemas.microsoft.com/office/powerpoint/2010/main" val="20908546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5" name="Rectangle 7">
            <a:extLst>
              <a:ext uri="{FF2B5EF4-FFF2-40B4-BE49-F238E27FC236}">
                <a16:creationId xmlns:a16="http://schemas.microsoft.com/office/drawing/2014/main" id="{76C02EFF-3AA5-45DC-9D21-3C28EB19F2AC}"/>
              </a:ext>
            </a:extLst>
          </p:cNvPr>
          <p:cNvSpPr>
            <a:spLocks noGrp="1" noChangeArrowheads="1"/>
          </p:cNvSpPr>
          <p:nvPr>
            <p:ph type="title"/>
          </p:nvPr>
        </p:nvSpPr>
        <p:spPr>
          <a:xfrm>
            <a:off x="477078" y="171450"/>
            <a:ext cx="7523922" cy="857250"/>
          </a:xfrm>
          <a:noFill/>
        </p:spPr>
        <p:txBody>
          <a:bodyPr/>
          <a:lstStyle/>
          <a:p>
            <a:pPr eaLnBrk="1" hangingPunct="1"/>
            <a:r>
              <a:rPr lang="en-US" altLang="en-US" dirty="0"/>
              <a:t>Range of Disabilities</a:t>
            </a:r>
          </a:p>
        </p:txBody>
      </p:sp>
      <p:sp>
        <p:nvSpPr>
          <p:cNvPr id="3" name="Content Placeholder 2">
            <a:extLst>
              <a:ext uri="{FF2B5EF4-FFF2-40B4-BE49-F238E27FC236}">
                <a16:creationId xmlns:a16="http://schemas.microsoft.com/office/drawing/2014/main" id="{EFA2608E-92C4-4C76-8BD7-3FD4F30413EF}"/>
              </a:ext>
            </a:extLst>
          </p:cNvPr>
          <p:cNvSpPr>
            <a:spLocks noGrp="1"/>
          </p:cNvSpPr>
          <p:nvPr>
            <p:ph idx="1"/>
          </p:nvPr>
        </p:nvSpPr>
        <p:spPr>
          <a:xfrm>
            <a:off x="381000" y="1162878"/>
            <a:ext cx="7620000" cy="3726622"/>
          </a:xfrm>
        </p:spPr>
        <p:txBody>
          <a:bodyPr/>
          <a:lstStyle/>
          <a:p>
            <a:pPr marL="114300" indent="0">
              <a:buNone/>
            </a:pPr>
            <a:r>
              <a:rPr lang="en-US" dirty="0"/>
              <a:t>“To adequately provide for persons with disabilities, the designer should be aware of the range of disabilities to expect so that the design can appropriately accommodate them” –AASHTO Green Book (2018)</a:t>
            </a:r>
          </a:p>
          <a:p>
            <a:pPr marL="114300" indent="0">
              <a:buNone/>
            </a:pPr>
            <a:endParaRPr lang="en-US" dirty="0"/>
          </a:p>
          <a:p>
            <a:pPr marL="114300" indent="0">
              <a:buNone/>
            </a:pPr>
            <a:r>
              <a:rPr lang="en-US" dirty="0"/>
              <a:t>Including:</a:t>
            </a:r>
          </a:p>
          <a:p>
            <a:pPr marL="582930" lvl="1" indent="-285750"/>
            <a:r>
              <a:rPr lang="en-US" dirty="0"/>
              <a:t>Mobility disabilities</a:t>
            </a:r>
          </a:p>
          <a:p>
            <a:pPr marL="582930" lvl="1" indent="-285750"/>
            <a:r>
              <a:rPr lang="en-US" dirty="0"/>
              <a:t>Vision disabilities</a:t>
            </a:r>
          </a:p>
          <a:p>
            <a:pPr marL="582930" lvl="1" indent="-285750"/>
            <a:r>
              <a:rPr lang="en-US" dirty="0"/>
              <a:t>Cognitive disabilities</a:t>
            </a:r>
          </a:p>
          <a:p>
            <a:pPr marL="582930" lvl="1" indent="-285750"/>
            <a:r>
              <a:rPr lang="en-US" dirty="0"/>
              <a:t>Hearing disabilities </a:t>
            </a:r>
          </a:p>
          <a:p>
            <a:endParaRPr lang="en-US" dirty="0"/>
          </a:p>
        </p:txBody>
      </p:sp>
    </p:spTree>
    <p:extLst>
      <p:ext uri="{BB962C8B-B14F-4D97-AF65-F5344CB8AC3E}">
        <p14:creationId xmlns:p14="http://schemas.microsoft.com/office/powerpoint/2010/main" val="5694288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DF70E-5938-4D4B-B798-CF97C33064BC}"/>
              </a:ext>
            </a:extLst>
          </p:cNvPr>
          <p:cNvSpPr>
            <a:spLocks noGrp="1"/>
          </p:cNvSpPr>
          <p:nvPr>
            <p:ph type="title"/>
          </p:nvPr>
        </p:nvSpPr>
        <p:spPr/>
        <p:txBody>
          <a:bodyPr/>
          <a:lstStyle/>
          <a:p>
            <a:r>
              <a:rPr lang="en-US" dirty="0"/>
              <a:t>Mobility Disabilities</a:t>
            </a:r>
          </a:p>
        </p:txBody>
      </p:sp>
      <p:sp>
        <p:nvSpPr>
          <p:cNvPr id="3" name="Content Placeholder 2">
            <a:extLst>
              <a:ext uri="{FF2B5EF4-FFF2-40B4-BE49-F238E27FC236}">
                <a16:creationId xmlns:a16="http://schemas.microsoft.com/office/drawing/2014/main" id="{802FC19A-B74C-4F96-8D6E-3155802B65AA}"/>
              </a:ext>
            </a:extLst>
          </p:cNvPr>
          <p:cNvSpPr>
            <a:spLocks noGrp="1"/>
          </p:cNvSpPr>
          <p:nvPr>
            <p:ph idx="1"/>
          </p:nvPr>
        </p:nvSpPr>
        <p:spPr/>
        <p:txBody>
          <a:bodyPr/>
          <a:lstStyle/>
          <a:p>
            <a:r>
              <a:rPr lang="en-US" dirty="0"/>
              <a:t>Stairs, curbs, narrow sidewalks, obstructed sidewalks, and irregular pavement surfaces are major obstacles</a:t>
            </a:r>
          </a:p>
          <a:p>
            <a:r>
              <a:rPr lang="en-US" dirty="0"/>
              <a:t>Some persons are able to walk without assistive devices, but often slowly and with difficulty</a:t>
            </a:r>
          </a:p>
          <a:p>
            <a:r>
              <a:rPr lang="en-US" dirty="0"/>
              <a:t>Aids include braces, canes, crutches, wheelchairs, scooters, or other devices</a:t>
            </a:r>
          </a:p>
        </p:txBody>
      </p:sp>
      <p:sp>
        <p:nvSpPr>
          <p:cNvPr id="4" name="Slide Number Placeholder 3">
            <a:extLst>
              <a:ext uri="{FF2B5EF4-FFF2-40B4-BE49-F238E27FC236}">
                <a16:creationId xmlns:a16="http://schemas.microsoft.com/office/drawing/2014/main" id="{0EAB24B3-7420-4DF1-81F2-5FE5BD2FD16F}"/>
              </a:ext>
            </a:extLst>
          </p:cNvPr>
          <p:cNvSpPr>
            <a:spLocks noGrp="1"/>
          </p:cNvSpPr>
          <p:nvPr>
            <p:ph type="sldNum" sz="quarter" idx="12"/>
          </p:nvPr>
        </p:nvSpPr>
        <p:spPr/>
        <p:txBody>
          <a:bodyPr/>
          <a:lstStyle/>
          <a:p>
            <a:fld id="{588A7B10-5B59-5847-A2D4-DA6B67CC2B64}" type="slidenum">
              <a:rPr lang="en-US" smtClean="0"/>
              <a:t>15</a:t>
            </a:fld>
            <a:endParaRPr lang="en-US"/>
          </a:p>
        </p:txBody>
      </p:sp>
    </p:spTree>
    <p:extLst>
      <p:ext uri="{BB962C8B-B14F-4D97-AF65-F5344CB8AC3E}">
        <p14:creationId xmlns:p14="http://schemas.microsoft.com/office/powerpoint/2010/main" val="29125476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ublic space with tents and people congregating. This image is altered to show different types of vision disabilities: reduced visual acuity, peripheral field loss, central field loss, total vision loss, night blindness, color blindness">
            <a:extLst>
              <a:ext uri="{FF2B5EF4-FFF2-40B4-BE49-F238E27FC236}">
                <a16:creationId xmlns:a16="http://schemas.microsoft.com/office/drawing/2014/main" id="{24AC5C2C-DD60-42B4-B19F-5A707072EB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7237"/>
          <a:stretch/>
        </p:blipFill>
        <p:spPr bwMode="auto">
          <a:xfrm>
            <a:off x="3662589" y="388332"/>
            <a:ext cx="4684437" cy="4366835"/>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EB7D80DD-F686-4078-8EC2-1DDB3FCC33CD}"/>
              </a:ext>
            </a:extLst>
          </p:cNvPr>
          <p:cNvSpPr>
            <a:spLocks noGrp="1"/>
          </p:cNvSpPr>
          <p:nvPr>
            <p:ph type="sldNum" sz="quarter" idx="12"/>
          </p:nvPr>
        </p:nvSpPr>
        <p:spPr/>
        <p:txBody>
          <a:bodyPr/>
          <a:lstStyle/>
          <a:p>
            <a:fld id="{588A7B10-5B59-5847-A2D4-DA6B67CC2B64}" type="slidenum">
              <a:rPr lang="en-US" smtClean="0"/>
              <a:t>16</a:t>
            </a:fld>
            <a:endParaRPr lang="en-US"/>
          </a:p>
        </p:txBody>
      </p:sp>
      <p:sp>
        <p:nvSpPr>
          <p:cNvPr id="6" name="TextBox 5">
            <a:extLst>
              <a:ext uri="{FF2B5EF4-FFF2-40B4-BE49-F238E27FC236}">
                <a16:creationId xmlns:a16="http://schemas.microsoft.com/office/drawing/2014/main" id="{55DFC302-508D-4DF1-8C73-B222BBB3738D}"/>
              </a:ext>
            </a:extLst>
          </p:cNvPr>
          <p:cNvSpPr txBox="1"/>
          <p:nvPr/>
        </p:nvSpPr>
        <p:spPr>
          <a:xfrm>
            <a:off x="5137285" y="4755167"/>
            <a:ext cx="3135312" cy="261610"/>
          </a:xfrm>
          <a:prstGeom prst="rect">
            <a:avLst/>
          </a:prstGeom>
          <a:noFill/>
        </p:spPr>
        <p:txBody>
          <a:bodyPr wrap="square" rtlCol="0">
            <a:spAutoFit/>
          </a:bodyPr>
          <a:lstStyle/>
          <a:p>
            <a:pPr algn="r"/>
            <a:r>
              <a:rPr lang="en-US" sz="1050" i="1" dirty="0"/>
              <a:t>FHWA</a:t>
            </a:r>
          </a:p>
        </p:txBody>
      </p:sp>
      <p:sp>
        <p:nvSpPr>
          <p:cNvPr id="5" name="Title 4">
            <a:extLst>
              <a:ext uri="{FF2B5EF4-FFF2-40B4-BE49-F238E27FC236}">
                <a16:creationId xmlns:a16="http://schemas.microsoft.com/office/drawing/2014/main" id="{A51191C0-AAD4-4BAA-8DCA-460A3B39AA87}"/>
              </a:ext>
            </a:extLst>
          </p:cNvPr>
          <p:cNvSpPr>
            <a:spLocks noGrp="1"/>
          </p:cNvSpPr>
          <p:nvPr>
            <p:ph type="title"/>
          </p:nvPr>
        </p:nvSpPr>
        <p:spPr>
          <a:xfrm>
            <a:off x="347175" y="398145"/>
            <a:ext cx="3223664" cy="857250"/>
          </a:xfrm>
        </p:spPr>
        <p:txBody>
          <a:bodyPr/>
          <a:lstStyle/>
          <a:p>
            <a:r>
              <a:rPr lang="en-US" dirty="0"/>
              <a:t>Types of Vision Loss</a:t>
            </a:r>
          </a:p>
        </p:txBody>
      </p:sp>
      <p:pic>
        <p:nvPicPr>
          <p:cNvPr id="10" name="Picture 2" descr="Public space with tents and congregated people. Example of 20/20 vision. ">
            <a:extLst>
              <a:ext uri="{FF2B5EF4-FFF2-40B4-BE49-F238E27FC236}">
                <a16:creationId xmlns:a16="http://schemas.microsoft.com/office/drawing/2014/main" id="{ECABF591-5FB7-4381-AFF5-94C4C109E11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9998" b="72763"/>
          <a:stretch/>
        </p:blipFill>
        <p:spPr bwMode="auto">
          <a:xfrm>
            <a:off x="0" y="1594882"/>
            <a:ext cx="3534681" cy="24666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32482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C0D5A-9DC8-47E7-9388-7A51822EEE6F}"/>
              </a:ext>
            </a:extLst>
          </p:cNvPr>
          <p:cNvSpPr>
            <a:spLocks noGrp="1"/>
          </p:cNvSpPr>
          <p:nvPr>
            <p:ph type="title"/>
          </p:nvPr>
        </p:nvSpPr>
        <p:spPr/>
        <p:txBody>
          <a:bodyPr/>
          <a:lstStyle/>
          <a:p>
            <a:r>
              <a:rPr lang="en-US" dirty="0"/>
              <a:t>Vision Disabilities</a:t>
            </a:r>
          </a:p>
        </p:txBody>
      </p:sp>
      <p:sp>
        <p:nvSpPr>
          <p:cNvPr id="3" name="Content Placeholder 2">
            <a:extLst>
              <a:ext uri="{FF2B5EF4-FFF2-40B4-BE49-F238E27FC236}">
                <a16:creationId xmlns:a16="http://schemas.microsoft.com/office/drawing/2014/main" id="{0BE78324-8C58-4FF0-9518-A35EFDB5A58E}"/>
              </a:ext>
            </a:extLst>
          </p:cNvPr>
          <p:cNvSpPr>
            <a:spLocks noGrp="1"/>
          </p:cNvSpPr>
          <p:nvPr>
            <p:ph idx="1"/>
          </p:nvPr>
        </p:nvSpPr>
        <p:spPr/>
        <p:txBody>
          <a:bodyPr/>
          <a:lstStyle/>
          <a:p>
            <a:r>
              <a:rPr lang="en-US" dirty="0"/>
              <a:t>Pedestrians with low vision:</a:t>
            </a:r>
          </a:p>
          <a:p>
            <a:pPr lvl="1"/>
            <a:r>
              <a:rPr lang="en-US" dirty="0"/>
              <a:t>May have difficulty with depth perception</a:t>
            </a:r>
          </a:p>
          <a:p>
            <a:pPr lvl="1"/>
            <a:r>
              <a:rPr lang="en-US" dirty="0"/>
              <a:t>May have reduced contrast sensitivity</a:t>
            </a:r>
          </a:p>
          <a:p>
            <a:pPr lvl="1"/>
            <a:r>
              <a:rPr lang="en-US" dirty="0"/>
              <a:t>May have more difficulty in low light situations</a:t>
            </a:r>
          </a:p>
          <a:p>
            <a:pPr lvl="1"/>
            <a:r>
              <a:rPr lang="en-US" dirty="0"/>
              <a:t>Are likely to have difficulty with glare</a:t>
            </a:r>
          </a:p>
          <a:p>
            <a:pPr lvl="1"/>
            <a:r>
              <a:rPr lang="en-US" dirty="0"/>
              <a:t>Have difficulty reading signs and signals</a:t>
            </a:r>
          </a:p>
        </p:txBody>
      </p:sp>
      <p:sp>
        <p:nvSpPr>
          <p:cNvPr id="4" name="Slide Number Placeholder 3">
            <a:extLst>
              <a:ext uri="{FF2B5EF4-FFF2-40B4-BE49-F238E27FC236}">
                <a16:creationId xmlns:a16="http://schemas.microsoft.com/office/drawing/2014/main" id="{EE134D4D-7370-440C-94AC-BECA5BEBF4D8}"/>
              </a:ext>
            </a:extLst>
          </p:cNvPr>
          <p:cNvSpPr>
            <a:spLocks noGrp="1"/>
          </p:cNvSpPr>
          <p:nvPr>
            <p:ph type="sldNum" sz="quarter" idx="12"/>
          </p:nvPr>
        </p:nvSpPr>
        <p:spPr/>
        <p:txBody>
          <a:bodyPr/>
          <a:lstStyle/>
          <a:p>
            <a:fld id="{588A7B10-5B59-5847-A2D4-DA6B67CC2B64}" type="slidenum">
              <a:rPr lang="en-US" smtClean="0"/>
              <a:t>17</a:t>
            </a:fld>
            <a:endParaRPr lang="en-US"/>
          </a:p>
        </p:txBody>
      </p:sp>
    </p:spTree>
    <p:extLst>
      <p:ext uri="{BB962C8B-B14F-4D97-AF65-F5344CB8AC3E}">
        <p14:creationId xmlns:p14="http://schemas.microsoft.com/office/powerpoint/2010/main" val="31154690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7E304-D7C6-45CA-BDEA-F3841583F44D}"/>
              </a:ext>
            </a:extLst>
          </p:cNvPr>
          <p:cNvSpPr>
            <a:spLocks noGrp="1"/>
          </p:cNvSpPr>
          <p:nvPr>
            <p:ph type="title"/>
          </p:nvPr>
        </p:nvSpPr>
        <p:spPr>
          <a:xfrm>
            <a:off x="359508" y="205979"/>
            <a:ext cx="7620000" cy="857250"/>
          </a:xfrm>
        </p:spPr>
        <p:txBody>
          <a:bodyPr>
            <a:normAutofit fontScale="90000"/>
          </a:bodyPr>
          <a:lstStyle/>
          <a:p>
            <a:r>
              <a:rPr lang="en-US" dirty="0"/>
              <a:t>Navigating with a Vision Disability</a:t>
            </a:r>
          </a:p>
        </p:txBody>
      </p:sp>
      <p:sp>
        <p:nvSpPr>
          <p:cNvPr id="3" name="Content Placeholder 2">
            <a:extLst>
              <a:ext uri="{FF2B5EF4-FFF2-40B4-BE49-F238E27FC236}">
                <a16:creationId xmlns:a16="http://schemas.microsoft.com/office/drawing/2014/main" id="{BEFAF361-3B20-4370-AC73-B751DA5B10AE}"/>
              </a:ext>
            </a:extLst>
          </p:cNvPr>
          <p:cNvSpPr>
            <a:spLocks noGrp="1"/>
          </p:cNvSpPr>
          <p:nvPr>
            <p:ph idx="1"/>
          </p:nvPr>
        </p:nvSpPr>
        <p:spPr>
          <a:xfrm>
            <a:off x="359508" y="1302026"/>
            <a:ext cx="7620000" cy="3498574"/>
          </a:xfrm>
        </p:spPr>
        <p:txBody>
          <a:bodyPr/>
          <a:lstStyle/>
          <a:p>
            <a:r>
              <a:rPr lang="en-US" dirty="0"/>
              <a:t>Non-visual cues used to navigate the street:</a:t>
            </a:r>
          </a:p>
          <a:p>
            <a:pPr lvl="1"/>
            <a:r>
              <a:rPr lang="en-US" dirty="0"/>
              <a:t>Audible information</a:t>
            </a:r>
          </a:p>
          <a:p>
            <a:pPr lvl="1"/>
            <a:r>
              <a:rPr lang="en-US" dirty="0"/>
              <a:t>Detectable edges</a:t>
            </a:r>
          </a:p>
          <a:p>
            <a:pPr lvl="1"/>
            <a:r>
              <a:rPr lang="en-US" dirty="0"/>
              <a:t>Information received through touch</a:t>
            </a:r>
          </a:p>
          <a:p>
            <a:pPr lvl="1"/>
            <a:r>
              <a:rPr lang="en-US" dirty="0"/>
              <a:t>Movement of other roadway users</a:t>
            </a:r>
          </a:p>
          <a:p>
            <a:pPr lvl="1"/>
            <a:r>
              <a:rPr lang="en-US" dirty="0"/>
              <a:t>Visual contrast, via tone or color</a:t>
            </a:r>
          </a:p>
          <a:p>
            <a:pPr lvl="1"/>
            <a:r>
              <a:rPr lang="en-US" dirty="0"/>
              <a:t>Direction of the sun or wind, which sometimes aid in maintaining orientation</a:t>
            </a:r>
          </a:p>
        </p:txBody>
      </p:sp>
      <p:sp>
        <p:nvSpPr>
          <p:cNvPr id="4" name="Slide Number Placeholder 3">
            <a:extLst>
              <a:ext uri="{FF2B5EF4-FFF2-40B4-BE49-F238E27FC236}">
                <a16:creationId xmlns:a16="http://schemas.microsoft.com/office/drawing/2014/main" id="{934185B0-9CBF-42D0-916F-EB2B6AAC98A2}"/>
              </a:ext>
            </a:extLst>
          </p:cNvPr>
          <p:cNvSpPr>
            <a:spLocks noGrp="1"/>
          </p:cNvSpPr>
          <p:nvPr>
            <p:ph type="sldNum" sz="quarter" idx="12"/>
          </p:nvPr>
        </p:nvSpPr>
        <p:spPr/>
        <p:txBody>
          <a:bodyPr/>
          <a:lstStyle/>
          <a:p>
            <a:fld id="{588A7B10-5B59-5847-A2D4-DA6B67CC2B64}" type="slidenum">
              <a:rPr lang="en-US" smtClean="0"/>
              <a:t>18</a:t>
            </a:fld>
            <a:endParaRPr lang="en-US"/>
          </a:p>
        </p:txBody>
      </p:sp>
    </p:spTree>
    <p:extLst>
      <p:ext uri="{BB962C8B-B14F-4D97-AF65-F5344CB8AC3E}">
        <p14:creationId xmlns:p14="http://schemas.microsoft.com/office/powerpoint/2010/main" val="29467073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7E304-D7C6-45CA-BDEA-F3841583F44D}"/>
              </a:ext>
            </a:extLst>
          </p:cNvPr>
          <p:cNvSpPr>
            <a:spLocks noGrp="1"/>
          </p:cNvSpPr>
          <p:nvPr>
            <p:ph type="title"/>
          </p:nvPr>
        </p:nvSpPr>
        <p:spPr>
          <a:xfrm>
            <a:off x="359508" y="205979"/>
            <a:ext cx="7620000" cy="857250"/>
          </a:xfrm>
        </p:spPr>
        <p:txBody>
          <a:bodyPr>
            <a:normAutofit fontScale="90000"/>
          </a:bodyPr>
          <a:lstStyle/>
          <a:p>
            <a:r>
              <a:rPr lang="en-US" dirty="0"/>
              <a:t>Navigating with a Vision Disability</a:t>
            </a:r>
          </a:p>
        </p:txBody>
      </p:sp>
      <p:sp>
        <p:nvSpPr>
          <p:cNvPr id="3" name="Content Placeholder 2">
            <a:extLst>
              <a:ext uri="{FF2B5EF4-FFF2-40B4-BE49-F238E27FC236}">
                <a16:creationId xmlns:a16="http://schemas.microsoft.com/office/drawing/2014/main" id="{BEFAF361-3B20-4370-AC73-B751DA5B10AE}"/>
              </a:ext>
            </a:extLst>
          </p:cNvPr>
          <p:cNvSpPr>
            <a:spLocks noGrp="1"/>
          </p:cNvSpPr>
          <p:nvPr>
            <p:ph idx="1"/>
          </p:nvPr>
        </p:nvSpPr>
        <p:spPr>
          <a:xfrm>
            <a:off x="359508" y="1302026"/>
            <a:ext cx="7620000" cy="3498574"/>
          </a:xfrm>
        </p:spPr>
        <p:txBody>
          <a:bodyPr/>
          <a:lstStyle/>
          <a:p>
            <a:r>
              <a:rPr lang="en-US" dirty="0"/>
              <a:t>Navigational aids include:</a:t>
            </a:r>
          </a:p>
          <a:p>
            <a:pPr lvl="1"/>
            <a:r>
              <a:rPr lang="en-US" dirty="0"/>
              <a:t>Human guides</a:t>
            </a:r>
          </a:p>
          <a:p>
            <a:pPr lvl="1"/>
            <a:r>
              <a:rPr lang="en-US" dirty="0"/>
              <a:t>Long white canes</a:t>
            </a:r>
          </a:p>
          <a:p>
            <a:pPr lvl="1"/>
            <a:r>
              <a:rPr lang="en-US" dirty="0"/>
              <a:t>Dog guides</a:t>
            </a:r>
          </a:p>
          <a:p>
            <a:pPr lvl="1"/>
            <a:r>
              <a:rPr lang="en-US" dirty="0"/>
              <a:t>Telescopes or other low vision aids</a:t>
            </a:r>
          </a:p>
          <a:p>
            <a:pPr lvl="1"/>
            <a:r>
              <a:rPr lang="en-US" dirty="0"/>
              <a:t>Emerging technologies</a:t>
            </a:r>
          </a:p>
          <a:p>
            <a:pPr lvl="1"/>
            <a:r>
              <a:rPr lang="en-US" dirty="0"/>
              <a:t>No aids!</a:t>
            </a:r>
          </a:p>
        </p:txBody>
      </p:sp>
      <p:sp>
        <p:nvSpPr>
          <p:cNvPr id="4" name="Slide Number Placeholder 3">
            <a:extLst>
              <a:ext uri="{FF2B5EF4-FFF2-40B4-BE49-F238E27FC236}">
                <a16:creationId xmlns:a16="http://schemas.microsoft.com/office/drawing/2014/main" id="{934185B0-9CBF-42D0-916F-EB2B6AAC98A2}"/>
              </a:ext>
            </a:extLst>
          </p:cNvPr>
          <p:cNvSpPr>
            <a:spLocks noGrp="1"/>
          </p:cNvSpPr>
          <p:nvPr>
            <p:ph type="sldNum" sz="quarter" idx="12"/>
          </p:nvPr>
        </p:nvSpPr>
        <p:spPr/>
        <p:txBody>
          <a:bodyPr/>
          <a:lstStyle/>
          <a:p>
            <a:fld id="{588A7B10-5B59-5847-A2D4-DA6B67CC2B64}" type="slidenum">
              <a:rPr lang="en-US" smtClean="0"/>
              <a:t>19</a:t>
            </a:fld>
            <a:endParaRPr lang="en-US"/>
          </a:p>
        </p:txBody>
      </p:sp>
    </p:spTree>
    <p:extLst>
      <p:ext uri="{BB962C8B-B14F-4D97-AF65-F5344CB8AC3E}">
        <p14:creationId xmlns:p14="http://schemas.microsoft.com/office/powerpoint/2010/main" val="6932297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p:txBody>
          <a:bodyPr/>
          <a:lstStyle/>
          <a:p>
            <a:r>
              <a:rPr lang="en-US" dirty="0"/>
              <a:t>Module Outline</a:t>
            </a:r>
          </a:p>
        </p:txBody>
      </p:sp>
      <p:sp>
        <p:nvSpPr>
          <p:cNvPr id="3" name="Content Placeholder 2">
            <a:extLst>
              <a:ext uri="{FF2B5EF4-FFF2-40B4-BE49-F238E27FC236}">
                <a16:creationId xmlns:a16="http://schemas.microsoft.com/office/drawing/2014/main" id="{67BBDB84-153A-4138-8EC9-15DD339D07FF}"/>
              </a:ext>
            </a:extLst>
          </p:cNvPr>
          <p:cNvSpPr>
            <a:spLocks noGrp="1"/>
          </p:cNvSpPr>
          <p:nvPr>
            <p:ph idx="1"/>
          </p:nvPr>
        </p:nvSpPr>
        <p:spPr/>
        <p:txBody>
          <a:bodyPr>
            <a:normAutofit/>
          </a:bodyPr>
          <a:lstStyle/>
          <a:p>
            <a:pPr lvl="0"/>
            <a:r>
              <a:rPr lang="en-US" sz="2400" dirty="0"/>
              <a:t>Legal history</a:t>
            </a:r>
          </a:p>
          <a:p>
            <a:pPr lvl="0"/>
            <a:r>
              <a:rPr lang="en-US" sz="2400" dirty="0"/>
              <a:t>Sidewalks</a:t>
            </a:r>
          </a:p>
          <a:p>
            <a:pPr lvl="0"/>
            <a:r>
              <a:rPr lang="en-US" sz="2400" dirty="0"/>
              <a:t>Crossings</a:t>
            </a:r>
          </a:p>
          <a:p>
            <a:pPr lvl="0"/>
            <a:r>
              <a:rPr lang="en-US" sz="2400" dirty="0"/>
              <a:t>Intersections</a:t>
            </a:r>
          </a:p>
          <a:p>
            <a:pPr lvl="0"/>
            <a:r>
              <a:rPr lang="en-US" sz="2400" dirty="0"/>
              <a:t>Shared streets</a:t>
            </a:r>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2</a:t>
            </a:fld>
            <a:endParaRPr lang="en-US"/>
          </a:p>
        </p:txBody>
      </p:sp>
    </p:spTree>
    <p:extLst>
      <p:ext uri="{BB962C8B-B14F-4D97-AF65-F5344CB8AC3E}">
        <p14:creationId xmlns:p14="http://schemas.microsoft.com/office/powerpoint/2010/main" val="32003634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52A5C-B67D-4743-B31C-2F3D673579A4}"/>
              </a:ext>
            </a:extLst>
          </p:cNvPr>
          <p:cNvSpPr>
            <a:spLocks noGrp="1"/>
          </p:cNvSpPr>
          <p:nvPr>
            <p:ph type="title"/>
          </p:nvPr>
        </p:nvSpPr>
        <p:spPr/>
        <p:txBody>
          <a:bodyPr/>
          <a:lstStyle/>
          <a:p>
            <a:r>
              <a:rPr lang="en-US" dirty="0"/>
              <a:t>Cognitive Disabilities</a:t>
            </a:r>
          </a:p>
        </p:txBody>
      </p:sp>
      <p:sp>
        <p:nvSpPr>
          <p:cNvPr id="3" name="Content Placeholder 2">
            <a:extLst>
              <a:ext uri="{FF2B5EF4-FFF2-40B4-BE49-F238E27FC236}">
                <a16:creationId xmlns:a16="http://schemas.microsoft.com/office/drawing/2014/main" id="{AEF635A8-2E3C-471F-A817-F3E99AF985A8}"/>
              </a:ext>
            </a:extLst>
          </p:cNvPr>
          <p:cNvSpPr>
            <a:spLocks noGrp="1"/>
          </p:cNvSpPr>
          <p:nvPr>
            <p:ph idx="1"/>
          </p:nvPr>
        </p:nvSpPr>
        <p:spPr/>
        <p:txBody>
          <a:bodyPr/>
          <a:lstStyle/>
          <a:p>
            <a:r>
              <a:rPr lang="en-US" dirty="0"/>
              <a:t>Pedestrian signals and other pedestrian-related facilities should be:</a:t>
            </a:r>
          </a:p>
          <a:p>
            <a:pPr lvl="1"/>
            <a:r>
              <a:rPr lang="en-US" dirty="0"/>
              <a:t>Simple </a:t>
            </a:r>
          </a:p>
          <a:p>
            <a:pPr lvl="1"/>
            <a:r>
              <a:rPr lang="en-US" dirty="0"/>
              <a:t>Straightforward</a:t>
            </a:r>
          </a:p>
          <a:p>
            <a:pPr lvl="1"/>
            <a:r>
              <a:rPr lang="en-US" dirty="0"/>
              <a:t>Consistent in their meaning</a:t>
            </a:r>
          </a:p>
        </p:txBody>
      </p:sp>
      <p:sp>
        <p:nvSpPr>
          <p:cNvPr id="4" name="Slide Number Placeholder 3">
            <a:extLst>
              <a:ext uri="{FF2B5EF4-FFF2-40B4-BE49-F238E27FC236}">
                <a16:creationId xmlns:a16="http://schemas.microsoft.com/office/drawing/2014/main" id="{BB482B58-F07C-4C44-932F-E1E4C84801B6}"/>
              </a:ext>
            </a:extLst>
          </p:cNvPr>
          <p:cNvSpPr>
            <a:spLocks noGrp="1"/>
          </p:cNvSpPr>
          <p:nvPr>
            <p:ph type="sldNum" sz="quarter" idx="12"/>
          </p:nvPr>
        </p:nvSpPr>
        <p:spPr/>
        <p:txBody>
          <a:bodyPr/>
          <a:lstStyle/>
          <a:p>
            <a:fld id="{588A7B10-5B59-5847-A2D4-DA6B67CC2B64}" type="slidenum">
              <a:rPr lang="en-US" smtClean="0"/>
              <a:t>20</a:t>
            </a:fld>
            <a:endParaRPr lang="en-US"/>
          </a:p>
        </p:txBody>
      </p:sp>
    </p:spTree>
    <p:extLst>
      <p:ext uri="{BB962C8B-B14F-4D97-AF65-F5344CB8AC3E}">
        <p14:creationId xmlns:p14="http://schemas.microsoft.com/office/powerpoint/2010/main" val="18492849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4B587-DB77-4A5E-9B59-9B112B9EB153}"/>
              </a:ext>
            </a:extLst>
          </p:cNvPr>
          <p:cNvSpPr>
            <a:spLocks noGrp="1"/>
          </p:cNvSpPr>
          <p:nvPr>
            <p:ph type="title"/>
          </p:nvPr>
        </p:nvSpPr>
        <p:spPr/>
        <p:txBody>
          <a:bodyPr/>
          <a:lstStyle/>
          <a:p>
            <a:r>
              <a:rPr lang="en-US" dirty="0"/>
              <a:t>Hearing Disabilities</a:t>
            </a:r>
          </a:p>
        </p:txBody>
      </p:sp>
      <p:sp>
        <p:nvSpPr>
          <p:cNvPr id="3" name="Content Placeholder 2">
            <a:extLst>
              <a:ext uri="{FF2B5EF4-FFF2-40B4-BE49-F238E27FC236}">
                <a16:creationId xmlns:a16="http://schemas.microsoft.com/office/drawing/2014/main" id="{3DCF8434-AC58-418E-B953-9CD5F43ABE97}"/>
              </a:ext>
            </a:extLst>
          </p:cNvPr>
          <p:cNvSpPr>
            <a:spLocks noGrp="1"/>
          </p:cNvSpPr>
          <p:nvPr>
            <p:ph idx="1"/>
          </p:nvPr>
        </p:nvSpPr>
        <p:spPr/>
        <p:txBody>
          <a:bodyPr/>
          <a:lstStyle/>
          <a:p>
            <a:r>
              <a:rPr lang="en-US" dirty="0"/>
              <a:t>Important design considerations:</a:t>
            </a:r>
          </a:p>
          <a:p>
            <a:pPr lvl="1"/>
            <a:r>
              <a:rPr lang="en-US" dirty="0"/>
              <a:t>Clear sightlines relatively free of visual obstructions</a:t>
            </a:r>
          </a:p>
          <a:p>
            <a:pPr lvl="1"/>
            <a:r>
              <a:rPr lang="en-US" dirty="0"/>
              <a:t>Signage should be clear and placed in conspicuous locations</a:t>
            </a:r>
          </a:p>
          <a:p>
            <a:pPr lvl="1"/>
            <a:r>
              <a:rPr lang="en-US" dirty="0"/>
              <a:t>Pedestrian signals should communicate the pedestrian signal phase in multiple formats, including vibrotactile</a:t>
            </a:r>
          </a:p>
        </p:txBody>
      </p:sp>
      <p:sp>
        <p:nvSpPr>
          <p:cNvPr id="4" name="Slide Number Placeholder 3">
            <a:extLst>
              <a:ext uri="{FF2B5EF4-FFF2-40B4-BE49-F238E27FC236}">
                <a16:creationId xmlns:a16="http://schemas.microsoft.com/office/drawing/2014/main" id="{B82CAD4A-277D-4E67-A598-495EC9D71649}"/>
              </a:ext>
            </a:extLst>
          </p:cNvPr>
          <p:cNvSpPr>
            <a:spLocks noGrp="1"/>
          </p:cNvSpPr>
          <p:nvPr>
            <p:ph type="sldNum" sz="quarter" idx="12"/>
          </p:nvPr>
        </p:nvSpPr>
        <p:spPr/>
        <p:txBody>
          <a:bodyPr/>
          <a:lstStyle/>
          <a:p>
            <a:fld id="{588A7B10-5B59-5847-A2D4-DA6B67CC2B64}" type="slidenum">
              <a:rPr lang="en-US" smtClean="0"/>
              <a:t>21</a:t>
            </a:fld>
            <a:endParaRPr lang="en-US"/>
          </a:p>
        </p:txBody>
      </p:sp>
    </p:spTree>
    <p:extLst>
      <p:ext uri="{BB962C8B-B14F-4D97-AF65-F5344CB8AC3E}">
        <p14:creationId xmlns:p14="http://schemas.microsoft.com/office/powerpoint/2010/main" val="26791436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Designing for Accessibility</a:t>
            </a:r>
          </a:p>
        </p:txBody>
      </p:sp>
      <p:sp>
        <p:nvSpPr>
          <p:cNvPr id="3" name="Text Placeholder 2">
            <a:extLst>
              <a:ext uri="{FF2B5EF4-FFF2-40B4-BE49-F238E27FC236}">
                <a16:creationId xmlns:a16="http://schemas.microsoft.com/office/drawing/2014/main" id="{83335C01-C9DF-4675-A0E1-750BFF885A3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22</a:t>
            </a:fld>
            <a:endParaRPr lang="en-US"/>
          </a:p>
        </p:txBody>
      </p:sp>
    </p:spTree>
    <p:extLst>
      <p:ext uri="{BB962C8B-B14F-4D97-AF65-F5344CB8AC3E}">
        <p14:creationId xmlns:p14="http://schemas.microsoft.com/office/powerpoint/2010/main" val="1659588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3C938655-5482-45AB-8681-DF0424D08926}"/>
              </a:ext>
            </a:extLst>
          </p:cNvPr>
          <p:cNvSpPr>
            <a:spLocks noGrp="1" noChangeArrowheads="1"/>
          </p:cNvSpPr>
          <p:nvPr>
            <p:ph type="title"/>
          </p:nvPr>
        </p:nvSpPr>
        <p:spPr>
          <a:xfrm>
            <a:off x="338667" y="114300"/>
            <a:ext cx="7147983" cy="857250"/>
          </a:xfrm>
        </p:spPr>
        <p:txBody>
          <a:bodyPr>
            <a:normAutofit fontScale="90000"/>
          </a:bodyPr>
          <a:lstStyle/>
          <a:p>
            <a:pPr eaLnBrk="1" hangingPunct="1"/>
            <a:r>
              <a:rPr lang="en-US" altLang="en-US" dirty="0"/>
              <a:t>Sidewalks - General Principles</a:t>
            </a:r>
          </a:p>
        </p:txBody>
      </p:sp>
      <p:sp>
        <p:nvSpPr>
          <p:cNvPr id="47107" name="Rectangle 3">
            <a:extLst>
              <a:ext uri="{FF2B5EF4-FFF2-40B4-BE49-F238E27FC236}">
                <a16:creationId xmlns:a16="http://schemas.microsoft.com/office/drawing/2014/main" id="{22299F23-6084-481E-BA36-D84C8699880B}"/>
              </a:ext>
            </a:extLst>
          </p:cNvPr>
          <p:cNvSpPr>
            <a:spLocks noGrp="1" noChangeArrowheads="1"/>
          </p:cNvSpPr>
          <p:nvPr>
            <p:ph type="body" idx="1"/>
          </p:nvPr>
        </p:nvSpPr>
        <p:spPr>
          <a:xfrm>
            <a:off x="397567" y="1046094"/>
            <a:ext cx="6892787" cy="3086100"/>
          </a:xfrm>
        </p:spPr>
        <p:txBody>
          <a:bodyPr>
            <a:normAutofit/>
          </a:bodyPr>
          <a:lstStyle/>
          <a:p>
            <a:pPr marL="628650" indent="-342900">
              <a:lnSpc>
                <a:spcPct val="90000"/>
              </a:lnSpc>
            </a:pPr>
            <a:r>
              <a:rPr lang="en-US" altLang="en-US" sz="2200" dirty="0">
                <a:solidFill>
                  <a:schemeClr val="tx1"/>
                </a:solidFill>
              </a:rPr>
              <a:t>Sidewalk surface </a:t>
            </a:r>
            <a:r>
              <a:rPr lang="en-US" altLang="en-US" dirty="0"/>
              <a:t>should</a:t>
            </a:r>
            <a:r>
              <a:rPr lang="en-US" altLang="en-US" sz="2200" dirty="0">
                <a:solidFill>
                  <a:schemeClr val="tx1"/>
                </a:solidFill>
              </a:rPr>
              <a:t> be smooth</a:t>
            </a:r>
          </a:p>
          <a:p>
            <a:pPr marL="628650" indent="-342900">
              <a:lnSpc>
                <a:spcPct val="90000"/>
              </a:lnSpc>
            </a:pPr>
            <a:r>
              <a:rPr lang="en-US" altLang="en-US" sz="2200" dirty="0">
                <a:solidFill>
                  <a:schemeClr val="tx1"/>
                </a:solidFill>
              </a:rPr>
              <a:t>Sidewalk </a:t>
            </a:r>
            <a:r>
              <a:rPr lang="en-US" altLang="en-US" dirty="0"/>
              <a:t>should</a:t>
            </a:r>
            <a:r>
              <a:rPr lang="en-US" altLang="en-US" sz="2200" dirty="0">
                <a:solidFill>
                  <a:schemeClr val="tx1"/>
                </a:solidFill>
              </a:rPr>
              <a:t> be wide enough</a:t>
            </a:r>
          </a:p>
          <a:p>
            <a:pPr marL="628650" indent="-342900">
              <a:lnSpc>
                <a:spcPct val="90000"/>
              </a:lnSpc>
            </a:pPr>
            <a:r>
              <a:rPr lang="en-US" altLang="en-US" sz="2200" dirty="0">
                <a:solidFill>
                  <a:schemeClr val="tx1"/>
                </a:solidFill>
              </a:rPr>
              <a:t>Sidewalk </a:t>
            </a:r>
            <a:r>
              <a:rPr lang="en-US" altLang="en-US" dirty="0"/>
              <a:t>should</a:t>
            </a:r>
            <a:r>
              <a:rPr lang="en-US" altLang="en-US" sz="2200" dirty="0">
                <a:solidFill>
                  <a:schemeClr val="tx1"/>
                </a:solidFill>
              </a:rPr>
              <a:t> be clear of obstructions</a:t>
            </a:r>
          </a:p>
          <a:p>
            <a:pPr marL="628650" indent="-342900">
              <a:lnSpc>
                <a:spcPct val="90000"/>
              </a:lnSpc>
            </a:pPr>
            <a:r>
              <a:rPr lang="en-US" altLang="en-US" sz="2200" dirty="0">
                <a:solidFill>
                  <a:schemeClr val="tx1"/>
                </a:solidFill>
              </a:rPr>
              <a:t>Driveways </a:t>
            </a:r>
            <a:r>
              <a:rPr lang="en-US" altLang="en-US" dirty="0"/>
              <a:t>should not</a:t>
            </a:r>
            <a:r>
              <a:rPr lang="en-US" altLang="en-US" sz="2200" dirty="0">
                <a:solidFill>
                  <a:schemeClr val="tx1"/>
                </a:solidFill>
              </a:rPr>
              <a:t> slope excessively</a:t>
            </a:r>
          </a:p>
          <a:p>
            <a:pPr marL="628650" indent="-342900">
              <a:lnSpc>
                <a:spcPct val="90000"/>
              </a:lnSpc>
            </a:pPr>
            <a:r>
              <a:rPr lang="en-US" altLang="en-US" sz="2200" dirty="0">
                <a:solidFill>
                  <a:schemeClr val="tx1"/>
                </a:solidFill>
              </a:rPr>
              <a:t>When site conditions create constraints, providing accessibility to the extent practicable or feasible may be acceptable</a:t>
            </a:r>
          </a:p>
          <a:p>
            <a:pPr marL="400050" indent="-400050">
              <a:lnSpc>
                <a:spcPct val="90000"/>
              </a:lnSpc>
              <a:buNone/>
            </a:pPr>
            <a:endParaRPr lang="en-US" altLang="en-US" sz="21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7C15F84B-2B19-435B-BA14-BD5CA21D1B49}"/>
              </a:ext>
            </a:extLst>
          </p:cNvPr>
          <p:cNvSpPr>
            <a:spLocks noGrp="1" noChangeArrowheads="1"/>
          </p:cNvSpPr>
          <p:nvPr>
            <p:ph type="title"/>
          </p:nvPr>
        </p:nvSpPr>
        <p:spPr/>
        <p:txBody>
          <a:bodyPr/>
          <a:lstStyle/>
          <a:p>
            <a:pPr eaLnBrk="1" hangingPunct="1"/>
            <a:r>
              <a:rPr lang="en-US" altLang="en-US" dirty="0"/>
              <a:t>Sidewalks</a:t>
            </a:r>
          </a:p>
        </p:txBody>
      </p:sp>
      <p:sp>
        <p:nvSpPr>
          <p:cNvPr id="48131" name="Rectangle 3">
            <a:extLst>
              <a:ext uri="{FF2B5EF4-FFF2-40B4-BE49-F238E27FC236}">
                <a16:creationId xmlns:a16="http://schemas.microsoft.com/office/drawing/2014/main" id="{1CFEF624-4F75-4503-9BC2-47ED8300CC47}"/>
              </a:ext>
            </a:extLst>
          </p:cNvPr>
          <p:cNvSpPr>
            <a:spLocks noGrp="1" noChangeArrowheads="1"/>
          </p:cNvSpPr>
          <p:nvPr>
            <p:ph idx="1"/>
          </p:nvPr>
        </p:nvSpPr>
        <p:spPr/>
        <p:txBody>
          <a:bodyPr/>
          <a:lstStyle/>
          <a:p>
            <a:r>
              <a:rPr lang="en-US" altLang="en-US" dirty="0"/>
              <a:t>Sidewalks should be clear of obstructions </a:t>
            </a:r>
          </a:p>
          <a:p>
            <a:pPr lvl="1"/>
            <a:r>
              <a:rPr lang="en-US" altLang="en-US" dirty="0"/>
              <a:t>Draft PROWAG recommends 5’ minimum clear width</a:t>
            </a:r>
            <a:endParaRPr lang="en-US" altLang="en-US" sz="1300" dirty="0"/>
          </a:p>
        </p:txBody>
      </p:sp>
      <p:pic>
        <p:nvPicPr>
          <p:cNvPr id="48132" name="Picture 4" descr="People dine at a restaurant outside at tables on the sidewalk ">
            <a:extLst>
              <a:ext uri="{FF2B5EF4-FFF2-40B4-BE49-F238E27FC236}">
                <a16:creationId xmlns:a16="http://schemas.microsoft.com/office/drawing/2014/main" id="{3FF981E4-86D7-462A-A221-E52673F5A476}"/>
              </a:ext>
            </a:extLst>
          </p:cNvPr>
          <p:cNvPicPr>
            <a:picLocks noChangeAspect="1" noChangeArrowheads="1"/>
          </p:cNvPicPr>
          <p:nvPr/>
        </p:nvPicPr>
        <p:blipFill>
          <a:blip r:embed="rId3"/>
          <a:srcRect/>
          <a:stretch/>
        </p:blipFill>
        <p:spPr bwMode="auto">
          <a:xfrm>
            <a:off x="1954682" y="2438400"/>
            <a:ext cx="5234635" cy="2362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61C4A056-F493-4ACD-AC61-51222FC78ADE}"/>
              </a:ext>
            </a:extLst>
          </p:cNvPr>
          <p:cNvSpPr txBox="1"/>
          <p:nvPr/>
        </p:nvSpPr>
        <p:spPr>
          <a:xfrm>
            <a:off x="4054005" y="4806716"/>
            <a:ext cx="3135312" cy="261610"/>
          </a:xfrm>
          <a:prstGeom prst="rect">
            <a:avLst/>
          </a:prstGeom>
          <a:noFill/>
        </p:spPr>
        <p:txBody>
          <a:bodyPr wrap="square" rtlCol="0">
            <a:spAutoFit/>
          </a:bodyPr>
          <a:lstStyle/>
          <a:p>
            <a:pPr algn="r"/>
            <a:r>
              <a:rPr lang="en-US" sz="1050" i="1" dirty="0"/>
              <a:t>North Carolina DOT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31A53-D0C2-4863-95EB-0A22C187481B}"/>
              </a:ext>
            </a:extLst>
          </p:cNvPr>
          <p:cNvSpPr>
            <a:spLocks noGrp="1"/>
          </p:cNvSpPr>
          <p:nvPr>
            <p:ph type="title"/>
          </p:nvPr>
        </p:nvSpPr>
        <p:spPr/>
        <p:txBody>
          <a:bodyPr/>
          <a:lstStyle/>
          <a:p>
            <a:r>
              <a:rPr lang="en-US" dirty="0"/>
              <a:t>The Zone System - Residential</a:t>
            </a:r>
          </a:p>
        </p:txBody>
      </p:sp>
      <p:sp>
        <p:nvSpPr>
          <p:cNvPr id="4" name="Slide Number Placeholder 3">
            <a:extLst>
              <a:ext uri="{FF2B5EF4-FFF2-40B4-BE49-F238E27FC236}">
                <a16:creationId xmlns:a16="http://schemas.microsoft.com/office/drawing/2014/main" id="{BBA6B407-6646-417D-8D12-19D46D82D269}"/>
              </a:ext>
            </a:extLst>
          </p:cNvPr>
          <p:cNvSpPr>
            <a:spLocks noGrp="1"/>
          </p:cNvSpPr>
          <p:nvPr>
            <p:ph type="sldNum" sz="quarter" idx="12"/>
          </p:nvPr>
        </p:nvSpPr>
        <p:spPr/>
        <p:txBody>
          <a:bodyPr/>
          <a:lstStyle/>
          <a:p>
            <a:fld id="{588A7B10-5B59-5847-A2D4-DA6B67CC2B64}" type="slidenum">
              <a:rPr lang="en-US" smtClean="0"/>
              <a:t>25</a:t>
            </a:fld>
            <a:endParaRPr lang="en-US"/>
          </a:p>
        </p:txBody>
      </p:sp>
      <p:pic>
        <p:nvPicPr>
          <p:cNvPr id="5" name="Picture 4" descr="Example of different sidewalk zones on a residential street ">
            <a:extLst>
              <a:ext uri="{FF2B5EF4-FFF2-40B4-BE49-F238E27FC236}">
                <a16:creationId xmlns:a16="http://schemas.microsoft.com/office/drawing/2014/main" id="{52727E60-C969-4ABB-8A4B-6A04FC6615DC}"/>
              </a:ext>
            </a:extLst>
          </p:cNvPr>
          <p:cNvPicPr>
            <a:picLocks noChangeAspect="1"/>
          </p:cNvPicPr>
          <p:nvPr/>
        </p:nvPicPr>
        <p:blipFill>
          <a:blip r:embed="rId3"/>
          <a:stretch>
            <a:fillRect/>
          </a:stretch>
        </p:blipFill>
        <p:spPr>
          <a:xfrm>
            <a:off x="922189" y="1063229"/>
            <a:ext cx="6494638" cy="3895056"/>
          </a:xfrm>
          <a:prstGeom prst="rect">
            <a:avLst/>
          </a:prstGeom>
        </p:spPr>
      </p:pic>
      <p:sp>
        <p:nvSpPr>
          <p:cNvPr id="6" name="TextBox 5">
            <a:extLst>
              <a:ext uri="{FF2B5EF4-FFF2-40B4-BE49-F238E27FC236}">
                <a16:creationId xmlns:a16="http://schemas.microsoft.com/office/drawing/2014/main" id="{4C3B033B-7BC4-489D-8DC7-34ED566D2649}"/>
              </a:ext>
            </a:extLst>
          </p:cNvPr>
          <p:cNvSpPr txBox="1"/>
          <p:nvPr/>
        </p:nvSpPr>
        <p:spPr>
          <a:xfrm>
            <a:off x="4281515" y="4920185"/>
            <a:ext cx="3135312" cy="261610"/>
          </a:xfrm>
          <a:prstGeom prst="rect">
            <a:avLst/>
          </a:prstGeom>
          <a:noFill/>
        </p:spPr>
        <p:txBody>
          <a:bodyPr wrap="square" rtlCol="0">
            <a:spAutoFit/>
          </a:bodyPr>
          <a:lstStyle/>
          <a:p>
            <a:pPr algn="r"/>
            <a:r>
              <a:rPr lang="en-US" sz="1050" i="1" dirty="0"/>
              <a:t>FHWA/PBIC</a:t>
            </a:r>
          </a:p>
        </p:txBody>
      </p:sp>
    </p:spTree>
    <p:extLst>
      <p:ext uri="{BB962C8B-B14F-4D97-AF65-F5344CB8AC3E}">
        <p14:creationId xmlns:p14="http://schemas.microsoft.com/office/powerpoint/2010/main" val="6603721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E7B8A-4B4D-46B2-923A-D5B2E5CF26A2}"/>
              </a:ext>
            </a:extLst>
          </p:cNvPr>
          <p:cNvSpPr>
            <a:spLocks noGrp="1"/>
          </p:cNvSpPr>
          <p:nvPr>
            <p:ph type="title"/>
          </p:nvPr>
        </p:nvSpPr>
        <p:spPr/>
        <p:txBody>
          <a:bodyPr/>
          <a:lstStyle/>
          <a:p>
            <a:r>
              <a:rPr lang="en-US" dirty="0"/>
              <a:t>The Zone System - Commercial</a:t>
            </a:r>
          </a:p>
        </p:txBody>
      </p:sp>
      <p:sp>
        <p:nvSpPr>
          <p:cNvPr id="4" name="Slide Number Placeholder 3">
            <a:extLst>
              <a:ext uri="{FF2B5EF4-FFF2-40B4-BE49-F238E27FC236}">
                <a16:creationId xmlns:a16="http://schemas.microsoft.com/office/drawing/2014/main" id="{6CBB9521-1565-4741-9059-C92FE2A868DD}"/>
              </a:ext>
            </a:extLst>
          </p:cNvPr>
          <p:cNvSpPr>
            <a:spLocks noGrp="1"/>
          </p:cNvSpPr>
          <p:nvPr>
            <p:ph type="sldNum" sz="quarter" idx="12"/>
          </p:nvPr>
        </p:nvSpPr>
        <p:spPr/>
        <p:txBody>
          <a:bodyPr/>
          <a:lstStyle/>
          <a:p>
            <a:fld id="{588A7B10-5B59-5847-A2D4-DA6B67CC2B64}" type="slidenum">
              <a:rPr lang="en-US" smtClean="0"/>
              <a:t>26</a:t>
            </a:fld>
            <a:endParaRPr lang="en-US"/>
          </a:p>
        </p:txBody>
      </p:sp>
      <p:pic>
        <p:nvPicPr>
          <p:cNvPr id="16" name="Picture 15" descr="Example of different sidewalk zones on a commercial street ">
            <a:extLst>
              <a:ext uri="{FF2B5EF4-FFF2-40B4-BE49-F238E27FC236}">
                <a16:creationId xmlns:a16="http://schemas.microsoft.com/office/drawing/2014/main" id="{5830CE79-5976-4F2D-B0CB-D28C0C7505F9}"/>
              </a:ext>
            </a:extLst>
          </p:cNvPr>
          <p:cNvPicPr>
            <a:picLocks noChangeAspect="1"/>
          </p:cNvPicPr>
          <p:nvPr/>
        </p:nvPicPr>
        <p:blipFill>
          <a:blip r:embed="rId3"/>
          <a:stretch>
            <a:fillRect/>
          </a:stretch>
        </p:blipFill>
        <p:spPr>
          <a:xfrm>
            <a:off x="1342667" y="1063229"/>
            <a:ext cx="6458666" cy="3888074"/>
          </a:xfrm>
          <a:prstGeom prst="rect">
            <a:avLst/>
          </a:prstGeom>
        </p:spPr>
      </p:pic>
      <p:sp>
        <p:nvSpPr>
          <p:cNvPr id="5" name="TextBox 4">
            <a:extLst>
              <a:ext uri="{FF2B5EF4-FFF2-40B4-BE49-F238E27FC236}">
                <a16:creationId xmlns:a16="http://schemas.microsoft.com/office/drawing/2014/main" id="{04F05EF5-2E24-445C-8D90-665BBBA69589}"/>
              </a:ext>
            </a:extLst>
          </p:cNvPr>
          <p:cNvSpPr txBox="1"/>
          <p:nvPr/>
        </p:nvSpPr>
        <p:spPr>
          <a:xfrm>
            <a:off x="4666021" y="4937521"/>
            <a:ext cx="3135312" cy="261610"/>
          </a:xfrm>
          <a:prstGeom prst="rect">
            <a:avLst/>
          </a:prstGeom>
          <a:noFill/>
        </p:spPr>
        <p:txBody>
          <a:bodyPr wrap="square" rtlCol="0">
            <a:spAutoFit/>
          </a:bodyPr>
          <a:lstStyle/>
          <a:p>
            <a:pPr algn="r"/>
            <a:r>
              <a:rPr lang="en-US" sz="1050" i="1" dirty="0"/>
              <a:t>FHWA/PBIC</a:t>
            </a:r>
          </a:p>
        </p:txBody>
      </p:sp>
    </p:spTree>
    <p:extLst>
      <p:ext uri="{BB962C8B-B14F-4D97-AF65-F5344CB8AC3E}">
        <p14:creationId xmlns:p14="http://schemas.microsoft.com/office/powerpoint/2010/main" val="11590466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7C15F84B-2B19-435B-BA14-BD5CA21D1B49}"/>
              </a:ext>
            </a:extLst>
          </p:cNvPr>
          <p:cNvSpPr>
            <a:spLocks noGrp="1" noChangeArrowheads="1"/>
          </p:cNvSpPr>
          <p:nvPr>
            <p:ph type="title"/>
          </p:nvPr>
        </p:nvSpPr>
        <p:spPr/>
        <p:txBody>
          <a:bodyPr/>
          <a:lstStyle/>
          <a:p>
            <a:pPr eaLnBrk="1" hangingPunct="1"/>
            <a:r>
              <a:rPr lang="en-US" altLang="en-US" dirty="0"/>
              <a:t>Sidewalks</a:t>
            </a:r>
          </a:p>
        </p:txBody>
      </p:sp>
      <p:sp>
        <p:nvSpPr>
          <p:cNvPr id="48131" name="Rectangle 3">
            <a:extLst>
              <a:ext uri="{FF2B5EF4-FFF2-40B4-BE49-F238E27FC236}">
                <a16:creationId xmlns:a16="http://schemas.microsoft.com/office/drawing/2014/main" id="{1CFEF624-4F75-4503-9BC2-47ED8300CC47}"/>
              </a:ext>
            </a:extLst>
          </p:cNvPr>
          <p:cNvSpPr>
            <a:spLocks noGrp="1" noChangeArrowheads="1"/>
          </p:cNvSpPr>
          <p:nvPr>
            <p:ph idx="1"/>
          </p:nvPr>
        </p:nvSpPr>
        <p:spPr/>
        <p:txBody>
          <a:bodyPr/>
          <a:lstStyle/>
          <a:p>
            <a:r>
              <a:rPr lang="en-US" altLang="en-US" dirty="0"/>
              <a:t>Cross-slope </a:t>
            </a:r>
          </a:p>
          <a:p>
            <a:pPr lvl="1"/>
            <a:r>
              <a:rPr lang="en-US" altLang="en-US" dirty="0"/>
              <a:t>Draft PROWAG recommends 2% maximum with limited exceptions</a:t>
            </a:r>
          </a:p>
          <a:p>
            <a:pPr lvl="1"/>
            <a:r>
              <a:rPr lang="en-US" altLang="en-US" dirty="0"/>
              <a:t>To allow for construction tolerance, designing sidewalks for 1.5% cross slope is a good practice</a:t>
            </a:r>
          </a:p>
          <a:p>
            <a:pPr lvl="1"/>
            <a:r>
              <a:rPr lang="en-US" altLang="en-US" dirty="0"/>
              <a:t>Including at driveways</a:t>
            </a:r>
          </a:p>
        </p:txBody>
      </p:sp>
    </p:spTree>
    <p:extLst>
      <p:ext uri="{BB962C8B-B14F-4D97-AF65-F5344CB8AC3E}">
        <p14:creationId xmlns:p14="http://schemas.microsoft.com/office/powerpoint/2010/main" val="18905165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C5D4EB59-1E40-4511-9D66-FE7A900CEEAA}"/>
              </a:ext>
            </a:extLst>
          </p:cNvPr>
          <p:cNvSpPr>
            <a:spLocks noGrp="1" noChangeArrowheads="1"/>
          </p:cNvSpPr>
          <p:nvPr>
            <p:ph type="title"/>
          </p:nvPr>
        </p:nvSpPr>
        <p:spPr>
          <a:xfrm>
            <a:off x="566530" y="257175"/>
            <a:ext cx="7772400" cy="857250"/>
          </a:xfrm>
        </p:spPr>
        <p:txBody>
          <a:bodyPr/>
          <a:lstStyle/>
          <a:p>
            <a:pPr eaLnBrk="1" hangingPunct="1"/>
            <a:r>
              <a:rPr lang="en-US" altLang="en-US" dirty="0"/>
              <a:t>Curb Ramps at Intersections</a:t>
            </a:r>
          </a:p>
        </p:txBody>
      </p:sp>
      <p:sp>
        <p:nvSpPr>
          <p:cNvPr id="54275" name="Rectangle 3">
            <a:extLst>
              <a:ext uri="{FF2B5EF4-FFF2-40B4-BE49-F238E27FC236}">
                <a16:creationId xmlns:a16="http://schemas.microsoft.com/office/drawing/2014/main" id="{71735EED-EF52-46DC-AE23-504108DF1A8D}"/>
              </a:ext>
            </a:extLst>
          </p:cNvPr>
          <p:cNvSpPr>
            <a:spLocks noGrp="1" noChangeArrowheads="1"/>
          </p:cNvSpPr>
          <p:nvPr>
            <p:ph type="body" sz="half" idx="1"/>
          </p:nvPr>
        </p:nvSpPr>
        <p:spPr>
          <a:xfrm>
            <a:off x="754143" y="1257300"/>
            <a:ext cx="6871809" cy="3086100"/>
          </a:xfrm>
        </p:spPr>
        <p:txBody>
          <a:bodyPr>
            <a:normAutofit/>
          </a:bodyPr>
          <a:lstStyle/>
          <a:p>
            <a:pPr eaLnBrk="1" hangingPunct="1"/>
            <a:r>
              <a:rPr lang="en-US" altLang="en-US" sz="1800" dirty="0"/>
              <a:t>2 ramps at each corner are preferred</a:t>
            </a:r>
          </a:p>
          <a:p>
            <a:pPr eaLnBrk="1" hangingPunct="1"/>
            <a:r>
              <a:rPr lang="en-US" altLang="en-US" sz="1800" dirty="0"/>
              <a:t>Level landings compliant with DOJ ADA 2010 Standards must be provided (unless impracticable or infeasible)</a:t>
            </a:r>
          </a:p>
          <a:p>
            <a:pPr eaLnBrk="1" hangingPunct="1"/>
            <a:r>
              <a:rPr lang="en-US" altLang="en-US" sz="1800" dirty="0"/>
              <a:t>Max 1:12 ramp slope (with limited exceptions)</a:t>
            </a:r>
          </a:p>
        </p:txBody>
      </p:sp>
      <p:pic>
        <p:nvPicPr>
          <p:cNvPr id="54276" name="Picture 6" descr="Rendering a person in wheelchair moving over ramps at sidewalk corner ">
            <a:extLst>
              <a:ext uri="{FF2B5EF4-FFF2-40B4-BE49-F238E27FC236}">
                <a16:creationId xmlns:a16="http://schemas.microsoft.com/office/drawing/2014/main" id="{CC376FFD-4A4F-4360-8DC5-7FFD859540B2}"/>
              </a:ext>
            </a:extLst>
          </p:cNvP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4196953" y="2759273"/>
            <a:ext cx="3429000" cy="1663304"/>
          </a:xfrm>
          <a:noFill/>
          <a:ln>
            <a:solidFill>
              <a:schemeClr val="tx1"/>
            </a:solidFill>
            <a:miter lim="800000"/>
            <a:headEnd/>
            <a:tailEnd/>
          </a:ln>
        </p:spPr>
      </p:pic>
      <p:pic>
        <p:nvPicPr>
          <p:cNvPr id="54277" name="Picture 8" descr="Aerial depiction of two ramps at a sidewalk corner ">
            <a:extLst>
              <a:ext uri="{FF2B5EF4-FFF2-40B4-BE49-F238E27FC236}">
                <a16:creationId xmlns:a16="http://schemas.microsoft.com/office/drawing/2014/main" id="{4E0232D3-6C0D-4061-8610-C3367971419A}"/>
              </a:ext>
            </a:extLst>
          </p:cNvPr>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2057400" y="2724150"/>
            <a:ext cx="1721644" cy="1733550"/>
          </a:xfrm>
          <a:noFill/>
          <a:ln>
            <a:solidFill>
              <a:schemeClr val="tx1"/>
            </a:solidFill>
            <a:miter lim="800000"/>
            <a:headEnd/>
            <a:tailEnd/>
          </a:ln>
        </p:spPr>
      </p:pic>
      <p:sp>
        <p:nvSpPr>
          <p:cNvPr id="6" name="TextBox 5">
            <a:extLst>
              <a:ext uri="{FF2B5EF4-FFF2-40B4-BE49-F238E27FC236}">
                <a16:creationId xmlns:a16="http://schemas.microsoft.com/office/drawing/2014/main" id="{E21B43B5-D852-44FE-87E9-39BD444AB8DD}"/>
              </a:ext>
            </a:extLst>
          </p:cNvPr>
          <p:cNvSpPr txBox="1"/>
          <p:nvPr/>
        </p:nvSpPr>
        <p:spPr>
          <a:xfrm>
            <a:off x="4490640" y="4457700"/>
            <a:ext cx="3135312" cy="261610"/>
          </a:xfrm>
          <a:prstGeom prst="rect">
            <a:avLst/>
          </a:prstGeom>
          <a:noFill/>
        </p:spPr>
        <p:txBody>
          <a:bodyPr wrap="square" rtlCol="0">
            <a:spAutoFit/>
          </a:bodyPr>
          <a:lstStyle/>
          <a:p>
            <a:pPr algn="r"/>
            <a:r>
              <a:rPr lang="en-US" sz="1050" i="1" dirty="0"/>
              <a:t>FHWA</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0E3238C7-717D-4D28-810C-F192FAF7783A}"/>
              </a:ext>
            </a:extLst>
          </p:cNvPr>
          <p:cNvSpPr>
            <a:spLocks noGrp="1" noChangeArrowheads="1"/>
          </p:cNvSpPr>
          <p:nvPr>
            <p:ph type="title"/>
          </p:nvPr>
        </p:nvSpPr>
        <p:spPr>
          <a:xfrm>
            <a:off x="516835" y="111919"/>
            <a:ext cx="7772400" cy="857250"/>
          </a:xfrm>
        </p:spPr>
        <p:txBody>
          <a:bodyPr/>
          <a:lstStyle/>
          <a:p>
            <a:pPr eaLnBrk="1" hangingPunct="1"/>
            <a:r>
              <a:rPr lang="en-US" altLang="en-US" dirty="0"/>
              <a:t>Detectable Warnings</a:t>
            </a:r>
          </a:p>
        </p:txBody>
      </p:sp>
      <p:sp>
        <p:nvSpPr>
          <p:cNvPr id="53251" name="Rectangle 3">
            <a:extLst>
              <a:ext uri="{FF2B5EF4-FFF2-40B4-BE49-F238E27FC236}">
                <a16:creationId xmlns:a16="http://schemas.microsoft.com/office/drawing/2014/main" id="{D5587CB8-2017-49CF-8C7E-9D63F2114520}"/>
              </a:ext>
            </a:extLst>
          </p:cNvPr>
          <p:cNvSpPr>
            <a:spLocks noGrp="1" noChangeArrowheads="1"/>
          </p:cNvSpPr>
          <p:nvPr>
            <p:ph type="body" sz="half" idx="1"/>
          </p:nvPr>
        </p:nvSpPr>
        <p:spPr>
          <a:xfrm>
            <a:off x="516835" y="1200149"/>
            <a:ext cx="3769415" cy="3560693"/>
          </a:xfrm>
        </p:spPr>
        <p:txBody>
          <a:bodyPr>
            <a:normAutofit lnSpcReduction="10000"/>
          </a:bodyPr>
          <a:lstStyle/>
          <a:p>
            <a:pPr eaLnBrk="1" hangingPunct="1"/>
            <a:r>
              <a:rPr lang="en-US" altLang="en-US" dirty="0">
                <a:solidFill>
                  <a:schemeClr val="tx2"/>
                </a:solidFill>
              </a:rPr>
              <a:t>Does</a:t>
            </a:r>
            <a:r>
              <a:rPr lang="en-US" altLang="en-US" dirty="0"/>
              <a:t>: replace missing edge cue (i.e., curb)</a:t>
            </a:r>
          </a:p>
          <a:p>
            <a:pPr eaLnBrk="1" hangingPunct="1"/>
            <a:r>
              <a:rPr lang="en-US" altLang="en-US" dirty="0">
                <a:solidFill>
                  <a:schemeClr val="tx2"/>
                </a:solidFill>
              </a:rPr>
              <a:t>Does not</a:t>
            </a:r>
            <a:r>
              <a:rPr lang="en-US" altLang="en-US" dirty="0"/>
              <a:t>: designate the best place to cross or provide alignment information</a:t>
            </a:r>
          </a:p>
          <a:p>
            <a:pPr eaLnBrk="1" hangingPunct="1"/>
            <a:endParaRPr lang="en-US" altLang="en-US" dirty="0"/>
          </a:p>
          <a:p>
            <a:pPr eaLnBrk="1" hangingPunct="1"/>
            <a:r>
              <a:rPr lang="en-US" altLang="en-US" dirty="0"/>
              <a:t>Minimum of 24 inches in direction of pedestrian travel</a:t>
            </a:r>
          </a:p>
        </p:txBody>
      </p:sp>
      <p:pic>
        <p:nvPicPr>
          <p:cNvPr id="53252" name="Picture 4" descr="Yellow plate with domed pattern used as a detectable warning at a curb ramp ">
            <a:extLst>
              <a:ext uri="{FF2B5EF4-FFF2-40B4-BE49-F238E27FC236}">
                <a16:creationId xmlns:a16="http://schemas.microsoft.com/office/drawing/2014/main" id="{C3BCD9DC-BC06-450B-B5E2-08F27529FD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571625"/>
            <a:ext cx="3429000" cy="23431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5E9D547-B544-4497-915D-B1DCB94F85AD}"/>
              </a:ext>
            </a:extLst>
          </p:cNvPr>
          <p:cNvSpPr txBox="1"/>
          <p:nvPr/>
        </p:nvSpPr>
        <p:spPr>
          <a:xfrm>
            <a:off x="4865688" y="3914775"/>
            <a:ext cx="3135312" cy="261610"/>
          </a:xfrm>
          <a:prstGeom prst="rect">
            <a:avLst/>
          </a:prstGeom>
          <a:noFill/>
        </p:spPr>
        <p:txBody>
          <a:bodyPr wrap="square" rtlCol="0">
            <a:spAutoFit/>
          </a:bodyPr>
          <a:lstStyle/>
          <a:p>
            <a:pPr algn="r"/>
            <a:r>
              <a:rPr lang="en-US" sz="1050" i="1" dirty="0"/>
              <a:t>FHWA</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Woman crosses intersection in a motorized wheelchair ">
            <a:extLst>
              <a:ext uri="{FF2B5EF4-FFF2-40B4-BE49-F238E27FC236}">
                <a16:creationId xmlns:a16="http://schemas.microsoft.com/office/drawing/2014/main" id="{530203FA-C0AF-4B05-A0E4-981550F4CBCA}"/>
              </a:ext>
            </a:extLst>
          </p:cNvPr>
          <p:cNvPicPr>
            <a:picLocks noChangeAspect="1" noChangeArrowheads="1"/>
          </p:cNvPicPr>
          <p:nvPr/>
        </p:nvPicPr>
        <p:blipFill rotWithShape="1">
          <a:blip r:embed="rId3"/>
          <a:srcRect l="17183" r="11001"/>
          <a:stretch/>
        </p:blipFill>
        <p:spPr bwMode="auto">
          <a:xfrm>
            <a:off x="821802" y="1410356"/>
            <a:ext cx="3275636" cy="303855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an with a cane walks across an intersection as a car turns in front of him">
            <a:extLst>
              <a:ext uri="{FF2B5EF4-FFF2-40B4-BE49-F238E27FC236}">
                <a16:creationId xmlns:a16="http://schemas.microsoft.com/office/drawing/2014/main" id="{9C6582E3-842C-4B77-B0BC-1943AB7D623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6063" r="12754" b="14877"/>
          <a:stretch/>
        </p:blipFill>
        <p:spPr bwMode="auto">
          <a:xfrm>
            <a:off x="4572000" y="1411166"/>
            <a:ext cx="2991678" cy="303774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3F4B94B3-8042-451E-877D-13642439DEFB}"/>
              </a:ext>
            </a:extLst>
          </p:cNvPr>
          <p:cNvSpPr txBox="1"/>
          <p:nvPr/>
        </p:nvSpPr>
        <p:spPr>
          <a:xfrm>
            <a:off x="4496425" y="4452948"/>
            <a:ext cx="3135312" cy="261610"/>
          </a:xfrm>
          <a:prstGeom prst="rect">
            <a:avLst/>
          </a:prstGeom>
          <a:noFill/>
        </p:spPr>
        <p:txBody>
          <a:bodyPr wrap="square" rtlCol="0">
            <a:spAutoFit/>
          </a:bodyPr>
          <a:lstStyle/>
          <a:p>
            <a:pPr algn="r"/>
            <a:r>
              <a:rPr lang="en-US" sz="1050" i="1" dirty="0"/>
              <a:t>pedbikeimages.org – Dan Burden</a:t>
            </a:r>
          </a:p>
        </p:txBody>
      </p:sp>
      <p:sp>
        <p:nvSpPr>
          <p:cNvPr id="3" name="Title 2">
            <a:extLst>
              <a:ext uri="{FF2B5EF4-FFF2-40B4-BE49-F238E27FC236}">
                <a16:creationId xmlns:a16="http://schemas.microsoft.com/office/drawing/2014/main" id="{18FF5942-FF44-4440-9C5B-B58BA2EA2D0A}"/>
              </a:ext>
            </a:extLst>
          </p:cNvPr>
          <p:cNvSpPr>
            <a:spLocks noGrp="1"/>
          </p:cNvSpPr>
          <p:nvPr>
            <p:ph type="title"/>
          </p:nvPr>
        </p:nvSpPr>
        <p:spPr/>
        <p:txBody>
          <a:bodyPr/>
          <a:lstStyle/>
          <a:p>
            <a:r>
              <a:rPr lang="en-US" dirty="0"/>
              <a:t>Some Disabilities are Obvious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Pedestrian Street Crossings </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9" y="1200150"/>
            <a:ext cx="4733242" cy="3600450"/>
          </a:xfrm>
        </p:spPr>
        <p:txBody>
          <a:bodyPr>
            <a:normAutofit fontScale="92500" lnSpcReduction="10000"/>
          </a:bodyPr>
          <a:lstStyle/>
          <a:p>
            <a:r>
              <a:rPr lang="en-US" dirty="0"/>
              <a:t>Design elements that reduce the amount of time a person is in the street: </a:t>
            </a:r>
          </a:p>
          <a:p>
            <a:pPr lvl="1"/>
            <a:r>
              <a:rPr lang="en-US" dirty="0"/>
              <a:t>Curb extensions </a:t>
            </a:r>
          </a:p>
          <a:p>
            <a:pPr lvl="1"/>
            <a:r>
              <a:rPr lang="en-US" dirty="0"/>
              <a:t>Pedestrian refuge islands </a:t>
            </a:r>
          </a:p>
          <a:p>
            <a:r>
              <a:rPr lang="en-US" dirty="0"/>
              <a:t>Pedestrian signals should include visual, audible, and vibrotactile information (APS)</a:t>
            </a:r>
          </a:p>
          <a:p>
            <a:r>
              <a:rPr lang="en-US" dirty="0"/>
              <a:t>Pedestrian signals should provide adequate crossing time (≤3.5 feet/second) </a:t>
            </a:r>
          </a:p>
          <a:p>
            <a:endParaRPr lang="en-US" dirty="0"/>
          </a:p>
          <a:p>
            <a:endParaRPr lang="en-US" dirty="0"/>
          </a:p>
          <a:p>
            <a:pPr lvl="1"/>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30</a:t>
            </a:fld>
            <a:endParaRPr lang="en-US" dirty="0"/>
          </a:p>
        </p:txBody>
      </p:sp>
      <p:pic>
        <p:nvPicPr>
          <p:cNvPr id="2050" name="Picture 2" descr="Curb extension leads to a pedestrian crossing in front of a commercial building ">
            <a:extLst>
              <a:ext uri="{FF2B5EF4-FFF2-40B4-BE49-F238E27FC236}">
                <a16:creationId xmlns:a16="http://schemas.microsoft.com/office/drawing/2014/main" id="{20F6B4F8-7456-4D13-94AB-EC6581B946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5885" y="2395330"/>
            <a:ext cx="3095212" cy="232140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F4D3684-2E40-4FDB-BE7F-A3C4DF93C5D6}"/>
              </a:ext>
            </a:extLst>
          </p:cNvPr>
          <p:cNvSpPr txBox="1"/>
          <p:nvPr/>
        </p:nvSpPr>
        <p:spPr>
          <a:xfrm>
            <a:off x="5092750" y="4716740"/>
            <a:ext cx="3135312" cy="261610"/>
          </a:xfrm>
          <a:prstGeom prst="rect">
            <a:avLst/>
          </a:prstGeom>
          <a:noFill/>
        </p:spPr>
        <p:txBody>
          <a:bodyPr wrap="square" rtlCol="0">
            <a:spAutoFit/>
          </a:bodyPr>
          <a:lstStyle/>
          <a:p>
            <a:pPr algn="r"/>
            <a:r>
              <a:rPr lang="en-US" sz="1050" i="1" dirty="0"/>
              <a:t>Pedbikeimages.org – Carl Sundstrom</a:t>
            </a:r>
          </a:p>
        </p:txBody>
      </p:sp>
    </p:spTree>
    <p:extLst>
      <p:ext uri="{BB962C8B-B14F-4D97-AF65-F5344CB8AC3E}">
        <p14:creationId xmlns:p14="http://schemas.microsoft.com/office/powerpoint/2010/main" val="14187413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11CF0-4DEF-4F7E-AF23-86983E1E6F83}"/>
              </a:ext>
            </a:extLst>
          </p:cNvPr>
          <p:cNvSpPr>
            <a:spLocks noGrp="1"/>
          </p:cNvSpPr>
          <p:nvPr>
            <p:ph type="title"/>
          </p:nvPr>
        </p:nvSpPr>
        <p:spPr/>
        <p:txBody>
          <a:bodyPr/>
          <a:lstStyle/>
          <a:p>
            <a:r>
              <a:rPr lang="en-US" dirty="0"/>
              <a:t>Pedestrian Street Crossings</a:t>
            </a:r>
          </a:p>
        </p:txBody>
      </p:sp>
      <p:sp>
        <p:nvSpPr>
          <p:cNvPr id="4" name="Slide Number Placeholder 3">
            <a:extLst>
              <a:ext uri="{FF2B5EF4-FFF2-40B4-BE49-F238E27FC236}">
                <a16:creationId xmlns:a16="http://schemas.microsoft.com/office/drawing/2014/main" id="{4DFEF00A-5F5E-4986-A111-FC68C93012DB}"/>
              </a:ext>
            </a:extLst>
          </p:cNvPr>
          <p:cNvSpPr>
            <a:spLocks noGrp="1"/>
          </p:cNvSpPr>
          <p:nvPr>
            <p:ph type="sldNum" sz="quarter" idx="12"/>
          </p:nvPr>
        </p:nvSpPr>
        <p:spPr/>
        <p:txBody>
          <a:bodyPr/>
          <a:lstStyle/>
          <a:p>
            <a:fld id="{588A7B10-5B59-5847-A2D4-DA6B67CC2B64}" type="slidenum">
              <a:rPr lang="en-US" smtClean="0"/>
              <a:t>31</a:t>
            </a:fld>
            <a:endParaRPr lang="en-US"/>
          </a:p>
        </p:txBody>
      </p:sp>
      <p:pic>
        <p:nvPicPr>
          <p:cNvPr id="5" name="Picture 4" descr="Rendering of a crosswalk with pedestrian yield signs and a pedestrian refuge. Detectable warnings are installed at beginning of crosswalk and pedestrian refuge.  ">
            <a:extLst>
              <a:ext uri="{FF2B5EF4-FFF2-40B4-BE49-F238E27FC236}">
                <a16:creationId xmlns:a16="http://schemas.microsoft.com/office/drawing/2014/main" id="{4CA3B9A8-922F-4CA3-9AAD-5EB7944B84E0}"/>
              </a:ext>
            </a:extLst>
          </p:cNvPr>
          <p:cNvPicPr>
            <a:picLocks noChangeAspect="1"/>
          </p:cNvPicPr>
          <p:nvPr/>
        </p:nvPicPr>
        <p:blipFill rotWithShape="1">
          <a:blip r:embed="rId3"/>
          <a:srcRect r="1377"/>
          <a:stretch/>
        </p:blipFill>
        <p:spPr>
          <a:xfrm>
            <a:off x="1897856" y="1063229"/>
            <a:ext cx="5332504" cy="3740709"/>
          </a:xfrm>
          <a:prstGeom prst="rect">
            <a:avLst/>
          </a:prstGeom>
        </p:spPr>
      </p:pic>
      <p:sp>
        <p:nvSpPr>
          <p:cNvPr id="6" name="TextBox 5">
            <a:extLst>
              <a:ext uri="{FF2B5EF4-FFF2-40B4-BE49-F238E27FC236}">
                <a16:creationId xmlns:a16="http://schemas.microsoft.com/office/drawing/2014/main" id="{A4317FCC-F1C1-4BEC-8B00-A6124275084A}"/>
              </a:ext>
            </a:extLst>
          </p:cNvPr>
          <p:cNvSpPr txBox="1"/>
          <p:nvPr/>
        </p:nvSpPr>
        <p:spPr>
          <a:xfrm>
            <a:off x="4169508" y="4803938"/>
            <a:ext cx="3135312" cy="261610"/>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39398227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noAutofit/>
          </a:bodyPr>
          <a:lstStyle/>
          <a:p>
            <a:r>
              <a:rPr lang="en-US" sz="4000" dirty="0"/>
              <a:t>Accessible Pedestrian Signals (APS)</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normAutofit fontScale="92500"/>
          </a:bodyPr>
          <a:lstStyle/>
          <a:p>
            <a:r>
              <a:rPr lang="en-US" dirty="0"/>
              <a:t>Communicates information about pedestrian timing in nonvisual format such as audible tones, verbal messages, and/or vibrating surfaces (MUTCD, Section 4A.02)</a:t>
            </a:r>
          </a:p>
          <a:p>
            <a:r>
              <a:rPr lang="en-US" dirty="0"/>
              <a:t>MUTCD 4E.08 provides guidance on locating pushbuttons and APS devices</a:t>
            </a:r>
          </a:p>
          <a:p>
            <a:r>
              <a:rPr lang="en-US" dirty="0"/>
              <a:t>Required features of APS (MUTCD 4E.09-4E.13)</a:t>
            </a:r>
          </a:p>
          <a:p>
            <a:pPr lvl="1"/>
            <a:r>
              <a:rPr lang="en-US" dirty="0"/>
              <a:t>Pushbutton locator tone</a:t>
            </a:r>
          </a:p>
          <a:p>
            <a:pPr lvl="1"/>
            <a:r>
              <a:rPr lang="en-US" dirty="0"/>
              <a:t>Audible and vibrotactile indications of the WALK</a:t>
            </a:r>
          </a:p>
          <a:p>
            <a:pPr lvl="1"/>
            <a:r>
              <a:rPr lang="en-US" dirty="0"/>
              <a:t>Tactile arrow aligned with the direction of travel on the crosswalk    </a:t>
            </a:r>
          </a:p>
          <a:p>
            <a:pPr lvl="1"/>
            <a:r>
              <a:rPr lang="en-US" dirty="0"/>
              <a:t>Automatic volume adjustment </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32</a:t>
            </a:fld>
            <a:endParaRPr lang="en-US" dirty="0"/>
          </a:p>
        </p:txBody>
      </p:sp>
    </p:spTree>
    <p:extLst>
      <p:ext uri="{BB962C8B-B14F-4D97-AF65-F5344CB8AC3E}">
        <p14:creationId xmlns:p14="http://schemas.microsoft.com/office/powerpoint/2010/main" val="29054120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D62D7-9EA1-43A6-A5EB-618C0063F621}"/>
              </a:ext>
            </a:extLst>
          </p:cNvPr>
          <p:cNvSpPr>
            <a:spLocks noGrp="1"/>
          </p:cNvSpPr>
          <p:nvPr>
            <p:ph type="title"/>
          </p:nvPr>
        </p:nvSpPr>
        <p:spPr/>
        <p:txBody>
          <a:bodyPr/>
          <a:lstStyle/>
          <a:p>
            <a:r>
              <a:rPr lang="en-US" dirty="0"/>
              <a:t>Roundabouts</a:t>
            </a:r>
          </a:p>
        </p:txBody>
      </p:sp>
      <p:sp>
        <p:nvSpPr>
          <p:cNvPr id="3" name="Content Placeholder 2">
            <a:extLst>
              <a:ext uri="{FF2B5EF4-FFF2-40B4-BE49-F238E27FC236}">
                <a16:creationId xmlns:a16="http://schemas.microsoft.com/office/drawing/2014/main" id="{31612637-453C-4E9C-8ACA-AAE130E55CD3}"/>
              </a:ext>
            </a:extLst>
          </p:cNvPr>
          <p:cNvSpPr>
            <a:spLocks noGrp="1"/>
          </p:cNvSpPr>
          <p:nvPr>
            <p:ph idx="1"/>
          </p:nvPr>
        </p:nvSpPr>
        <p:spPr>
          <a:xfrm>
            <a:off x="4497569" y="697321"/>
            <a:ext cx="3747014" cy="4335897"/>
          </a:xfrm>
        </p:spPr>
        <p:txBody>
          <a:bodyPr>
            <a:normAutofit lnSpcReduction="10000"/>
          </a:bodyPr>
          <a:lstStyle/>
          <a:p>
            <a:endParaRPr lang="en-US" dirty="0"/>
          </a:p>
          <a:p>
            <a:pPr marL="114300" indent="0">
              <a:buNone/>
            </a:pPr>
            <a:r>
              <a:rPr lang="en-US" dirty="0"/>
              <a:t>Principles for designing roundabouts for those using non-visual cues:</a:t>
            </a:r>
          </a:p>
          <a:p>
            <a:pPr marL="868680" lvl="1" indent="-457200">
              <a:buFont typeface="+mj-lt"/>
              <a:buAutoNum type="arabicPeriod"/>
            </a:pPr>
            <a:r>
              <a:rPr lang="en-US" dirty="0"/>
              <a:t>Use features to guide pedestrians away from where they should not cross</a:t>
            </a:r>
          </a:p>
          <a:p>
            <a:pPr marL="868680" lvl="1" indent="-457200">
              <a:buFont typeface="+mj-lt"/>
              <a:buAutoNum type="arabicPeriod"/>
            </a:pPr>
            <a:r>
              <a:rPr lang="en-US" dirty="0"/>
              <a:t>Orient curb ramps in the direction of the crosswalk</a:t>
            </a:r>
          </a:p>
          <a:p>
            <a:pPr marL="868680" lvl="1" indent="-457200">
              <a:buFont typeface="+mj-lt"/>
              <a:buAutoNum type="arabicPeriod"/>
            </a:pPr>
            <a:r>
              <a:rPr lang="en-US" dirty="0"/>
              <a:t>Ramps, channelization and splitter islands should all align</a:t>
            </a:r>
          </a:p>
        </p:txBody>
      </p:sp>
      <p:sp>
        <p:nvSpPr>
          <p:cNvPr id="4" name="Slide Number Placeholder 3">
            <a:extLst>
              <a:ext uri="{FF2B5EF4-FFF2-40B4-BE49-F238E27FC236}">
                <a16:creationId xmlns:a16="http://schemas.microsoft.com/office/drawing/2014/main" id="{4810DDC2-A2D4-4F41-A2FA-DFF27A77182E}"/>
              </a:ext>
            </a:extLst>
          </p:cNvPr>
          <p:cNvSpPr>
            <a:spLocks noGrp="1"/>
          </p:cNvSpPr>
          <p:nvPr>
            <p:ph type="sldNum" sz="quarter" idx="12"/>
          </p:nvPr>
        </p:nvSpPr>
        <p:spPr/>
        <p:txBody>
          <a:bodyPr/>
          <a:lstStyle/>
          <a:p>
            <a:fld id="{588A7B10-5B59-5847-A2D4-DA6B67CC2B64}" type="slidenum">
              <a:rPr lang="en-US" smtClean="0"/>
              <a:t>33</a:t>
            </a:fld>
            <a:endParaRPr lang="en-US"/>
          </a:p>
        </p:txBody>
      </p:sp>
      <p:pic>
        <p:nvPicPr>
          <p:cNvPr id="9" name="Picture 8" descr="Roundabout with a pedestrian crosswalk and refuge island in foreground">
            <a:extLst>
              <a:ext uri="{FF2B5EF4-FFF2-40B4-BE49-F238E27FC236}">
                <a16:creationId xmlns:a16="http://schemas.microsoft.com/office/drawing/2014/main" id="{4654B72C-2358-438C-9166-7FFF45F80445}"/>
              </a:ext>
            </a:extLst>
          </p:cNvPr>
          <p:cNvPicPr>
            <a:picLocks noChangeAspect="1"/>
          </p:cNvPicPr>
          <p:nvPr/>
        </p:nvPicPr>
        <p:blipFill>
          <a:blip r:embed="rId3"/>
          <a:stretch>
            <a:fillRect/>
          </a:stretch>
        </p:blipFill>
        <p:spPr>
          <a:xfrm>
            <a:off x="408787" y="1143665"/>
            <a:ext cx="4034100" cy="2394134"/>
          </a:xfrm>
          <a:prstGeom prst="rect">
            <a:avLst/>
          </a:prstGeom>
        </p:spPr>
      </p:pic>
      <p:sp>
        <p:nvSpPr>
          <p:cNvPr id="10" name="TextBox 9">
            <a:extLst>
              <a:ext uri="{FF2B5EF4-FFF2-40B4-BE49-F238E27FC236}">
                <a16:creationId xmlns:a16="http://schemas.microsoft.com/office/drawing/2014/main" id="{9D4F6B91-F2AE-4F8A-8C47-5DC817856ED5}"/>
              </a:ext>
            </a:extLst>
          </p:cNvPr>
          <p:cNvSpPr txBox="1"/>
          <p:nvPr/>
        </p:nvSpPr>
        <p:spPr>
          <a:xfrm>
            <a:off x="3500873" y="3543804"/>
            <a:ext cx="996696" cy="253916"/>
          </a:xfrm>
          <a:prstGeom prst="rect">
            <a:avLst/>
          </a:prstGeom>
          <a:noFill/>
        </p:spPr>
        <p:txBody>
          <a:bodyPr wrap="square" rtlCol="0">
            <a:spAutoFit/>
          </a:bodyPr>
          <a:lstStyle/>
          <a:p>
            <a:pPr algn="r"/>
            <a:r>
              <a:rPr lang="en-US" sz="1050" i="1" dirty="0"/>
              <a:t>NCHRP   </a:t>
            </a:r>
          </a:p>
        </p:txBody>
      </p:sp>
    </p:spTree>
    <p:extLst>
      <p:ext uri="{BB962C8B-B14F-4D97-AF65-F5344CB8AC3E}">
        <p14:creationId xmlns:p14="http://schemas.microsoft.com/office/powerpoint/2010/main" val="2028940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C07DE-3B31-4A62-B5D0-6B59A20C34C5}"/>
              </a:ext>
            </a:extLst>
          </p:cNvPr>
          <p:cNvSpPr>
            <a:spLocks noGrp="1"/>
          </p:cNvSpPr>
          <p:nvPr>
            <p:ph type="title"/>
          </p:nvPr>
        </p:nvSpPr>
        <p:spPr/>
        <p:txBody>
          <a:bodyPr/>
          <a:lstStyle/>
          <a:p>
            <a:r>
              <a:rPr lang="en-US" dirty="0"/>
              <a:t>Separated Bike Lanes</a:t>
            </a:r>
          </a:p>
        </p:txBody>
      </p:sp>
      <p:sp>
        <p:nvSpPr>
          <p:cNvPr id="5" name="Content Placeholder 4">
            <a:extLst>
              <a:ext uri="{FF2B5EF4-FFF2-40B4-BE49-F238E27FC236}">
                <a16:creationId xmlns:a16="http://schemas.microsoft.com/office/drawing/2014/main" id="{3EE202E9-5206-4925-A7C2-43AF3E5584D7}"/>
              </a:ext>
            </a:extLst>
          </p:cNvPr>
          <p:cNvSpPr>
            <a:spLocks noGrp="1"/>
          </p:cNvSpPr>
          <p:nvPr>
            <p:ph idx="1"/>
          </p:nvPr>
        </p:nvSpPr>
        <p:spPr>
          <a:xfrm>
            <a:off x="359508" y="1200150"/>
            <a:ext cx="3352956" cy="3600450"/>
          </a:xfrm>
        </p:spPr>
        <p:txBody>
          <a:bodyPr/>
          <a:lstStyle/>
          <a:p>
            <a:r>
              <a:rPr lang="en-US" dirty="0"/>
              <a:t>Plan and design for accessible pedestrian routes across SBLs to:</a:t>
            </a:r>
          </a:p>
          <a:p>
            <a:pPr lvl="1"/>
            <a:r>
              <a:rPr lang="en-US" dirty="0"/>
              <a:t>Transit stops and platforms</a:t>
            </a:r>
          </a:p>
          <a:p>
            <a:pPr lvl="1"/>
            <a:r>
              <a:rPr lang="en-US" dirty="0"/>
              <a:t>Parking lots</a:t>
            </a:r>
          </a:p>
          <a:p>
            <a:pPr lvl="1"/>
            <a:r>
              <a:rPr lang="en-US" dirty="0"/>
              <a:t>Midblock accessible parking spaces</a:t>
            </a:r>
          </a:p>
          <a:p>
            <a:pPr lvl="1"/>
            <a:r>
              <a:rPr lang="en-US" dirty="0"/>
              <a:t>Loading zones</a:t>
            </a:r>
          </a:p>
        </p:txBody>
      </p:sp>
      <p:sp>
        <p:nvSpPr>
          <p:cNvPr id="4" name="Slide Number Placeholder 3">
            <a:extLst>
              <a:ext uri="{FF2B5EF4-FFF2-40B4-BE49-F238E27FC236}">
                <a16:creationId xmlns:a16="http://schemas.microsoft.com/office/drawing/2014/main" id="{6C0B7095-56B1-4094-8C44-D1A99FF0F05C}"/>
              </a:ext>
            </a:extLst>
          </p:cNvPr>
          <p:cNvSpPr>
            <a:spLocks noGrp="1"/>
          </p:cNvSpPr>
          <p:nvPr>
            <p:ph type="sldNum" sz="quarter" idx="12"/>
          </p:nvPr>
        </p:nvSpPr>
        <p:spPr/>
        <p:txBody>
          <a:bodyPr/>
          <a:lstStyle/>
          <a:p>
            <a:fld id="{588A7B10-5B59-5847-A2D4-DA6B67CC2B64}" type="slidenum">
              <a:rPr lang="en-US" smtClean="0"/>
              <a:t>34</a:t>
            </a:fld>
            <a:endParaRPr lang="en-US"/>
          </a:p>
        </p:txBody>
      </p:sp>
      <p:pic>
        <p:nvPicPr>
          <p:cNvPr id="1026" name="Picture 2" descr="Bicyclist rides on separated bike lane adjacent to a parking lot ">
            <a:extLst>
              <a:ext uri="{FF2B5EF4-FFF2-40B4-BE49-F238E27FC236}">
                <a16:creationId xmlns:a16="http://schemas.microsoft.com/office/drawing/2014/main" id="{D357B30C-8C3F-4519-8A88-01E0F039882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5307"/>
          <a:stretch/>
        </p:blipFill>
        <p:spPr bwMode="auto">
          <a:xfrm>
            <a:off x="3712464" y="1127904"/>
            <a:ext cx="4267044" cy="336122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C427007C-67E9-4E23-9CD8-50CED6F271DD}"/>
              </a:ext>
            </a:extLst>
          </p:cNvPr>
          <p:cNvSpPr txBox="1"/>
          <p:nvPr/>
        </p:nvSpPr>
        <p:spPr>
          <a:xfrm>
            <a:off x="4844196" y="4489133"/>
            <a:ext cx="3135312" cy="261610"/>
          </a:xfrm>
          <a:prstGeom prst="rect">
            <a:avLst/>
          </a:prstGeom>
          <a:noFill/>
        </p:spPr>
        <p:txBody>
          <a:bodyPr wrap="square" rtlCol="0">
            <a:spAutoFit/>
          </a:bodyPr>
          <a:lstStyle/>
          <a:p>
            <a:pPr algn="r"/>
            <a:r>
              <a:rPr lang="en-US" sz="1050" i="1" dirty="0"/>
              <a:t>Pedbikeimages.org – Toole Design Group</a:t>
            </a:r>
          </a:p>
        </p:txBody>
      </p:sp>
    </p:spTree>
    <p:extLst>
      <p:ext uri="{BB962C8B-B14F-4D97-AF65-F5344CB8AC3E}">
        <p14:creationId xmlns:p14="http://schemas.microsoft.com/office/powerpoint/2010/main" val="21557711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05FD4-508A-4A87-9E96-A4EDC4641BE3}"/>
              </a:ext>
            </a:extLst>
          </p:cNvPr>
          <p:cNvSpPr>
            <a:spLocks noGrp="1"/>
          </p:cNvSpPr>
          <p:nvPr>
            <p:ph type="title"/>
          </p:nvPr>
        </p:nvSpPr>
        <p:spPr/>
        <p:txBody>
          <a:bodyPr/>
          <a:lstStyle/>
          <a:p>
            <a:r>
              <a:rPr lang="en-US" dirty="0"/>
              <a:t>Separated Bike Lanes</a:t>
            </a:r>
          </a:p>
        </p:txBody>
      </p:sp>
      <p:sp>
        <p:nvSpPr>
          <p:cNvPr id="3" name="Slide Number Placeholder 2">
            <a:extLst>
              <a:ext uri="{FF2B5EF4-FFF2-40B4-BE49-F238E27FC236}">
                <a16:creationId xmlns:a16="http://schemas.microsoft.com/office/drawing/2014/main" id="{F20AC800-2053-4286-8C2A-D2411E058F5F}"/>
              </a:ext>
            </a:extLst>
          </p:cNvPr>
          <p:cNvSpPr>
            <a:spLocks noGrp="1"/>
          </p:cNvSpPr>
          <p:nvPr>
            <p:ph type="sldNum" sz="quarter" idx="12"/>
          </p:nvPr>
        </p:nvSpPr>
        <p:spPr/>
        <p:txBody>
          <a:bodyPr/>
          <a:lstStyle/>
          <a:p>
            <a:fld id="{588A7B10-5B59-5847-A2D4-DA6B67CC2B64}" type="slidenum">
              <a:rPr lang="en-US" smtClean="0"/>
              <a:t>35</a:t>
            </a:fld>
            <a:endParaRPr lang="en-US"/>
          </a:p>
        </p:txBody>
      </p:sp>
      <p:pic>
        <p:nvPicPr>
          <p:cNvPr id="4" name="Picture 3" descr="Diagram that shows the dimensions needed for a bike lane and handicapped parking spots which are adjacent to each other ">
            <a:extLst>
              <a:ext uri="{FF2B5EF4-FFF2-40B4-BE49-F238E27FC236}">
                <a16:creationId xmlns:a16="http://schemas.microsoft.com/office/drawing/2014/main" id="{11EF5D45-694E-4098-B72A-F477139C377B}"/>
              </a:ext>
            </a:extLst>
          </p:cNvPr>
          <p:cNvPicPr>
            <a:picLocks noChangeAspect="1"/>
          </p:cNvPicPr>
          <p:nvPr/>
        </p:nvPicPr>
        <p:blipFill>
          <a:blip r:embed="rId3"/>
          <a:stretch>
            <a:fillRect/>
          </a:stretch>
        </p:blipFill>
        <p:spPr>
          <a:xfrm>
            <a:off x="470569" y="1038083"/>
            <a:ext cx="7508939" cy="3448922"/>
          </a:xfrm>
          <a:prstGeom prst="rect">
            <a:avLst/>
          </a:prstGeom>
        </p:spPr>
      </p:pic>
      <p:sp>
        <p:nvSpPr>
          <p:cNvPr id="5" name="TextBox 4">
            <a:extLst>
              <a:ext uri="{FF2B5EF4-FFF2-40B4-BE49-F238E27FC236}">
                <a16:creationId xmlns:a16="http://schemas.microsoft.com/office/drawing/2014/main" id="{85924294-792C-4833-A95B-14544F41318B}"/>
              </a:ext>
            </a:extLst>
          </p:cNvPr>
          <p:cNvSpPr txBox="1"/>
          <p:nvPr/>
        </p:nvSpPr>
        <p:spPr>
          <a:xfrm>
            <a:off x="4778208" y="4487005"/>
            <a:ext cx="3135312" cy="261610"/>
          </a:xfrm>
          <a:prstGeom prst="rect">
            <a:avLst/>
          </a:prstGeom>
          <a:noFill/>
        </p:spPr>
        <p:txBody>
          <a:bodyPr wrap="square" rtlCol="0">
            <a:spAutoFit/>
          </a:bodyPr>
          <a:lstStyle/>
          <a:p>
            <a:pPr algn="r"/>
            <a:r>
              <a:rPr lang="en-US" sz="1050" i="1" dirty="0"/>
              <a:t>FHWA</a:t>
            </a:r>
          </a:p>
        </p:txBody>
      </p:sp>
    </p:spTree>
    <p:extLst>
      <p:ext uri="{BB962C8B-B14F-4D97-AF65-F5344CB8AC3E}">
        <p14:creationId xmlns:p14="http://schemas.microsoft.com/office/powerpoint/2010/main" val="31059902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C07DE-3B31-4A62-B5D0-6B59A20C34C5}"/>
              </a:ext>
            </a:extLst>
          </p:cNvPr>
          <p:cNvSpPr>
            <a:spLocks noGrp="1"/>
          </p:cNvSpPr>
          <p:nvPr>
            <p:ph type="title"/>
          </p:nvPr>
        </p:nvSpPr>
        <p:spPr/>
        <p:txBody>
          <a:bodyPr/>
          <a:lstStyle/>
          <a:p>
            <a:r>
              <a:rPr lang="en-US" dirty="0"/>
              <a:t>Work Zones</a:t>
            </a:r>
          </a:p>
        </p:txBody>
      </p:sp>
      <p:sp>
        <p:nvSpPr>
          <p:cNvPr id="3" name="Content Placeholder 2">
            <a:extLst>
              <a:ext uri="{FF2B5EF4-FFF2-40B4-BE49-F238E27FC236}">
                <a16:creationId xmlns:a16="http://schemas.microsoft.com/office/drawing/2014/main" id="{98E68FC3-BF14-490E-A3F4-D31E4439A1A2}"/>
              </a:ext>
            </a:extLst>
          </p:cNvPr>
          <p:cNvSpPr>
            <a:spLocks noGrp="1"/>
          </p:cNvSpPr>
          <p:nvPr>
            <p:ph idx="1"/>
          </p:nvPr>
        </p:nvSpPr>
        <p:spPr/>
        <p:txBody>
          <a:bodyPr/>
          <a:lstStyle/>
          <a:p>
            <a:r>
              <a:rPr lang="en-US" dirty="0"/>
              <a:t>Elements of an accessible temporary facility</a:t>
            </a:r>
          </a:p>
          <a:p>
            <a:pPr lvl="1"/>
            <a:r>
              <a:rPr lang="en-US" dirty="0"/>
              <a:t>Communication devices</a:t>
            </a:r>
          </a:p>
          <a:p>
            <a:pPr lvl="1"/>
            <a:r>
              <a:rPr lang="en-US" dirty="0"/>
              <a:t>Overhead protrusion protection</a:t>
            </a:r>
          </a:p>
          <a:p>
            <a:pPr lvl="1"/>
            <a:r>
              <a:rPr lang="en-US" dirty="0"/>
              <a:t>Channelizing devices</a:t>
            </a:r>
          </a:p>
          <a:p>
            <a:pPr lvl="2"/>
            <a:r>
              <a:rPr lang="en-US" dirty="0"/>
              <a:t>Handrails and guardrails</a:t>
            </a:r>
          </a:p>
          <a:p>
            <a:pPr lvl="1"/>
            <a:r>
              <a:rPr lang="en-US" dirty="0"/>
              <a:t>Surfaces</a:t>
            </a:r>
          </a:p>
          <a:p>
            <a:pPr lvl="1"/>
            <a:r>
              <a:rPr lang="en-US" dirty="0"/>
              <a:t>Temporary curb ramps/transitions</a:t>
            </a:r>
          </a:p>
          <a:p>
            <a:pPr lvl="1"/>
            <a:r>
              <a:rPr lang="en-US" dirty="0"/>
              <a:t>Lighting</a:t>
            </a:r>
          </a:p>
        </p:txBody>
      </p:sp>
      <p:sp>
        <p:nvSpPr>
          <p:cNvPr id="4" name="Slide Number Placeholder 3">
            <a:extLst>
              <a:ext uri="{FF2B5EF4-FFF2-40B4-BE49-F238E27FC236}">
                <a16:creationId xmlns:a16="http://schemas.microsoft.com/office/drawing/2014/main" id="{6C0B7095-56B1-4094-8C44-D1A99FF0F05C}"/>
              </a:ext>
            </a:extLst>
          </p:cNvPr>
          <p:cNvSpPr>
            <a:spLocks noGrp="1"/>
          </p:cNvSpPr>
          <p:nvPr>
            <p:ph type="sldNum" sz="quarter" idx="12"/>
          </p:nvPr>
        </p:nvSpPr>
        <p:spPr/>
        <p:txBody>
          <a:bodyPr/>
          <a:lstStyle/>
          <a:p>
            <a:fld id="{588A7B10-5B59-5847-A2D4-DA6B67CC2B64}" type="slidenum">
              <a:rPr lang="en-US" smtClean="0"/>
              <a:t>36</a:t>
            </a:fld>
            <a:endParaRPr lang="en-US"/>
          </a:p>
        </p:txBody>
      </p:sp>
    </p:spTree>
    <p:extLst>
      <p:ext uri="{BB962C8B-B14F-4D97-AF65-F5344CB8AC3E}">
        <p14:creationId xmlns:p14="http://schemas.microsoft.com/office/powerpoint/2010/main" val="31041937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Shared Streets and public space</a:t>
            </a:r>
          </a:p>
        </p:txBody>
      </p:sp>
      <p:sp>
        <p:nvSpPr>
          <p:cNvPr id="3" name="Text Placeholder 2">
            <a:extLst>
              <a:ext uri="{FF2B5EF4-FFF2-40B4-BE49-F238E27FC236}">
                <a16:creationId xmlns:a16="http://schemas.microsoft.com/office/drawing/2014/main" id="{83335C01-C9DF-4675-A0E1-750BFF885A3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37</a:t>
            </a:fld>
            <a:endParaRPr lang="en-US"/>
          </a:p>
        </p:txBody>
      </p:sp>
    </p:spTree>
    <p:extLst>
      <p:ext uri="{BB962C8B-B14F-4D97-AF65-F5344CB8AC3E}">
        <p14:creationId xmlns:p14="http://schemas.microsoft.com/office/powerpoint/2010/main" val="15225465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pedbikeimages.org/mediumimages/asheville055.jpg">
            <a:extLst>
              <a:ext uri="{FF2B5EF4-FFF2-40B4-BE49-F238E27FC236}">
                <a16:creationId xmlns:a16="http://schemas.microsoft.com/office/drawing/2014/main" id="{11E5A288-BA60-469F-B828-CD3F573764DD}"/>
              </a:ext>
            </a:extLst>
          </p:cNvPr>
          <p:cNvPicPr>
            <a:picLocks noChangeAspect="1" noChangeArrowheads="1"/>
          </p:cNvPicPr>
          <p:nvPr/>
        </p:nvPicPr>
        <p:blipFill rotWithShape="1">
          <a:blip r:embed="rId3">
            <a:alphaModFix amt="20000"/>
            <a:extLst>
              <a:ext uri="{28A0092B-C50C-407E-A947-70E740481C1C}">
                <a14:useLocalDpi xmlns:a14="http://schemas.microsoft.com/office/drawing/2010/main" val="0"/>
              </a:ext>
            </a:extLst>
          </a:blip>
          <a:srcRect t="7507"/>
          <a:stretch/>
        </p:blipFill>
        <p:spPr bwMode="auto">
          <a:xfrm>
            <a:off x="-1" y="0"/>
            <a:ext cx="8357191" cy="514955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What is a shared street? </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p:txBody>
          <a:bodyPr/>
          <a:lstStyle/>
          <a:p>
            <a:r>
              <a:rPr lang="en-US" dirty="0"/>
              <a:t>Street with a shared zone that mixes pedestrians, bicyclists and vehicles in the same space</a:t>
            </a:r>
          </a:p>
          <a:p>
            <a:pPr lvl="1"/>
            <a:r>
              <a:rPr lang="en-US" dirty="0"/>
              <a:t>Encourages low motor vehicle speeds</a:t>
            </a:r>
          </a:p>
          <a:p>
            <a:pPr lvl="1"/>
            <a:r>
              <a:rPr lang="en-US" dirty="0"/>
              <a:t>Encourages low motor vehicle volumes </a:t>
            </a:r>
          </a:p>
          <a:p>
            <a:pPr lvl="1"/>
            <a:r>
              <a:rPr lang="en-US" dirty="0"/>
              <a:t>Design elements indicate pedestrian priority</a:t>
            </a:r>
          </a:p>
          <a:p>
            <a:pPr marL="114300" lvl="1" indent="0">
              <a:buClr>
                <a:schemeClr val="accent1"/>
              </a:buClr>
              <a:buNone/>
            </a:pPr>
            <a:endParaRPr lang="en-US" sz="2200" dirty="0">
              <a:solidFill>
                <a:schemeClr val="tx1"/>
              </a:solidFill>
            </a:endParaRPr>
          </a:p>
          <a:p>
            <a:pPr marL="342900" lvl="1">
              <a:buClr>
                <a:schemeClr val="accent1"/>
              </a:buClr>
            </a:pPr>
            <a:r>
              <a:rPr lang="en-US" sz="2200" dirty="0">
                <a:solidFill>
                  <a:schemeClr val="tx1"/>
                </a:solidFill>
              </a:rPr>
              <a:t>Benefits</a:t>
            </a:r>
          </a:p>
          <a:p>
            <a:pPr lvl="1"/>
            <a:r>
              <a:rPr lang="en-US" dirty="0"/>
              <a:t>More vibrant public space, flexible, more room for amenities, economic development</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38</a:t>
            </a:fld>
            <a:endParaRPr lang="en-US" dirty="0"/>
          </a:p>
        </p:txBody>
      </p:sp>
    </p:spTree>
    <p:extLst>
      <p:ext uri="{BB962C8B-B14F-4D97-AF65-F5344CB8AC3E}">
        <p14:creationId xmlns:p14="http://schemas.microsoft.com/office/powerpoint/2010/main" val="29467478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Accessibility Requirements</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200149"/>
            <a:ext cx="7620000" cy="3737371"/>
          </a:xfrm>
        </p:spPr>
        <p:txBody>
          <a:bodyPr>
            <a:normAutofit lnSpcReduction="10000"/>
          </a:bodyPr>
          <a:lstStyle/>
          <a:p>
            <a:r>
              <a:rPr lang="en-US" dirty="0"/>
              <a:t>Title II of ADA of 1990 – no person with a disability shall, because a public entity’s facilities are inaccessible or unusable, be excluded from participation or denied benefits…</a:t>
            </a:r>
          </a:p>
          <a:p>
            <a:r>
              <a:rPr lang="en-US" dirty="0"/>
              <a:t>Challenges of shared streets: </a:t>
            </a:r>
          </a:p>
          <a:p>
            <a:pPr lvl="1"/>
            <a:r>
              <a:rPr lang="en-US" dirty="0"/>
              <a:t>Safe space </a:t>
            </a:r>
          </a:p>
          <a:p>
            <a:pPr lvl="1"/>
            <a:r>
              <a:rPr lang="en-US" dirty="0"/>
              <a:t>Rules of the road</a:t>
            </a:r>
            <a:endParaRPr lang="en-US" dirty="0">
              <a:solidFill>
                <a:schemeClr val="tx1"/>
              </a:solidFill>
            </a:endParaRPr>
          </a:p>
          <a:p>
            <a:pPr lvl="1"/>
            <a:r>
              <a:rPr lang="en-US" dirty="0"/>
              <a:t>Patterns of use</a:t>
            </a:r>
            <a:endParaRPr lang="en-US" dirty="0">
              <a:solidFill>
                <a:schemeClr val="tx1"/>
              </a:solidFill>
            </a:endParaRPr>
          </a:p>
          <a:p>
            <a:pPr lvl="1"/>
            <a:r>
              <a:rPr lang="en-US" dirty="0"/>
              <a:t>Lack of orientation and wayfinding cues </a:t>
            </a:r>
          </a:p>
          <a:p>
            <a:pPr lvl="1"/>
            <a:r>
              <a:rPr lang="en-US" dirty="0"/>
              <a:t>Street surface </a:t>
            </a:r>
          </a:p>
          <a:p>
            <a:pPr lvl="1"/>
            <a:r>
              <a:rPr lang="en-US" dirty="0"/>
              <a:t>Defined crossings </a:t>
            </a:r>
          </a:p>
          <a:p>
            <a:pPr lvl="1"/>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39</a:t>
            </a:fld>
            <a:endParaRPr lang="en-US" dirty="0"/>
          </a:p>
        </p:txBody>
      </p:sp>
    </p:spTree>
    <p:extLst>
      <p:ext uri="{BB962C8B-B14F-4D97-AF65-F5344CB8AC3E}">
        <p14:creationId xmlns:p14="http://schemas.microsoft.com/office/powerpoint/2010/main" val="42568809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3" descr="Woman with a cane walks along the shoulder of the road ">
            <a:extLst>
              <a:ext uri="{FF2B5EF4-FFF2-40B4-BE49-F238E27FC236}">
                <a16:creationId xmlns:a16="http://schemas.microsoft.com/office/drawing/2014/main" id="{A96B3824-5653-461C-8140-36BA425DD2A0}"/>
              </a:ext>
            </a:extLst>
          </p:cNvPr>
          <p:cNvPicPr>
            <a:picLocks noChangeAspect="1" noChangeArrowheads="1"/>
          </p:cNvPicPr>
          <p:nvPr/>
        </p:nvPicPr>
        <p:blipFill>
          <a:blip r:embed="rId3"/>
          <a:srcRect/>
          <a:stretch/>
        </p:blipFill>
        <p:spPr bwMode="auto">
          <a:xfrm>
            <a:off x="1164492" y="1064412"/>
            <a:ext cx="3048000" cy="342663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6083" name="Picture 4" descr="An elderly woman steps off of the sidewalk onto the road as another elderly woman follow behind ">
            <a:extLst>
              <a:ext uri="{FF2B5EF4-FFF2-40B4-BE49-F238E27FC236}">
                <a16:creationId xmlns:a16="http://schemas.microsoft.com/office/drawing/2014/main" id="{340DCD8B-353E-4D89-A1B1-81FC413D5E1D}"/>
              </a:ext>
            </a:extLst>
          </p:cNvPr>
          <p:cNvPicPr>
            <a:picLocks noChangeAspect="1" noChangeArrowheads="1"/>
          </p:cNvPicPr>
          <p:nvPr/>
        </p:nvPicPr>
        <p:blipFill>
          <a:blip r:embed="rId4"/>
          <a:srcRect/>
          <a:stretch/>
        </p:blipFill>
        <p:spPr bwMode="auto">
          <a:xfrm>
            <a:off x="4398850" y="1065598"/>
            <a:ext cx="2913460" cy="342426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205D1A8D-3AA3-4519-A57E-954FF87E8443}"/>
              </a:ext>
            </a:extLst>
          </p:cNvPr>
          <p:cNvSpPr>
            <a:spLocks noGrp="1"/>
          </p:cNvSpPr>
          <p:nvPr>
            <p:ph type="title"/>
          </p:nvPr>
        </p:nvSpPr>
        <p:spPr/>
        <p:txBody>
          <a:bodyPr>
            <a:normAutofit fontScale="90000"/>
          </a:bodyPr>
          <a:lstStyle/>
          <a:p>
            <a:r>
              <a:rPr lang="en-US" dirty="0"/>
              <a:t>Some Disabilities are Less Obvious</a:t>
            </a:r>
          </a:p>
        </p:txBody>
      </p:sp>
      <p:sp>
        <p:nvSpPr>
          <p:cNvPr id="5" name="TextBox 4">
            <a:extLst>
              <a:ext uri="{FF2B5EF4-FFF2-40B4-BE49-F238E27FC236}">
                <a16:creationId xmlns:a16="http://schemas.microsoft.com/office/drawing/2014/main" id="{1AA1B80E-788C-48DF-ABF6-8C59B83E7EEB}"/>
              </a:ext>
            </a:extLst>
          </p:cNvPr>
          <p:cNvSpPr txBox="1"/>
          <p:nvPr/>
        </p:nvSpPr>
        <p:spPr>
          <a:xfrm>
            <a:off x="4212492" y="4489859"/>
            <a:ext cx="3135312" cy="261610"/>
          </a:xfrm>
          <a:prstGeom prst="rect">
            <a:avLst/>
          </a:prstGeom>
          <a:noFill/>
        </p:spPr>
        <p:txBody>
          <a:bodyPr wrap="square" rtlCol="0">
            <a:spAutoFit/>
          </a:bodyPr>
          <a:lstStyle/>
          <a:p>
            <a:pPr algn="r"/>
            <a:r>
              <a:rPr lang="en-US" sz="1050" i="1" dirty="0"/>
              <a:t>North Carolina DOT</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sz="4400" dirty="0"/>
              <a:t>Accessibility Surface Treatments</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161288"/>
            <a:ext cx="7620000" cy="3469327"/>
          </a:xfrm>
        </p:spPr>
        <p:txBody>
          <a:bodyPr/>
          <a:lstStyle/>
          <a:p>
            <a:r>
              <a:rPr lang="en-US" dirty="0"/>
              <a:t>Detectable warning surfaces </a:t>
            </a:r>
          </a:p>
          <a:p>
            <a:r>
              <a:rPr lang="en-US" dirty="0"/>
              <a:t>Directional indicators </a:t>
            </a:r>
          </a:p>
          <a:p>
            <a:r>
              <a:rPr lang="en-US" dirty="0"/>
              <a:t>Detectable edges and changes in surface texture </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40</a:t>
            </a:fld>
            <a:endParaRPr lang="en-US" dirty="0"/>
          </a:p>
        </p:txBody>
      </p:sp>
    </p:spTree>
    <p:extLst>
      <p:ext uri="{BB962C8B-B14F-4D97-AF65-F5344CB8AC3E}">
        <p14:creationId xmlns:p14="http://schemas.microsoft.com/office/powerpoint/2010/main" val="33709700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89E1D5-0AC2-4EC3-9076-A3F51A19D2E7}"/>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C4AA9C14-EDD5-4772-8948-97788F124403}"/>
              </a:ext>
            </a:extLst>
          </p:cNvPr>
          <p:cNvSpPr>
            <a:spLocks noGrp="1"/>
          </p:cNvSpPr>
          <p:nvPr>
            <p:ph idx="1"/>
          </p:nvPr>
        </p:nvSpPr>
        <p:spPr/>
        <p:txBody>
          <a:bodyPr/>
          <a:lstStyle/>
          <a:p>
            <a:r>
              <a:rPr lang="en-US" dirty="0"/>
              <a:t>Disabilities related to vision, mobility, hearing, and cognition call each effect how efficiently and safely users can understand and navigate public rights-of-ways</a:t>
            </a:r>
          </a:p>
          <a:p>
            <a:r>
              <a:rPr lang="en-US" dirty="0"/>
              <a:t>Public agencies and recipients of Federal funds are required to ensure that roadways do not discriminate based on disability </a:t>
            </a:r>
          </a:p>
          <a:p>
            <a:r>
              <a:rPr lang="en-US" dirty="0"/>
              <a:t>Roundabouts, separated bike lanes, and shared streets can all be designed or modified </a:t>
            </a:r>
            <a:r>
              <a:rPr lang="en-US"/>
              <a:t>for accessibility</a:t>
            </a:r>
            <a:endParaRPr lang="en-US" dirty="0"/>
          </a:p>
        </p:txBody>
      </p:sp>
      <p:sp>
        <p:nvSpPr>
          <p:cNvPr id="4" name="Slide Number Placeholder 3">
            <a:extLst>
              <a:ext uri="{FF2B5EF4-FFF2-40B4-BE49-F238E27FC236}">
                <a16:creationId xmlns:a16="http://schemas.microsoft.com/office/drawing/2014/main" id="{E47B429A-F159-47C3-BB5C-D3DC165934DA}"/>
              </a:ext>
            </a:extLst>
          </p:cNvPr>
          <p:cNvSpPr>
            <a:spLocks noGrp="1"/>
          </p:cNvSpPr>
          <p:nvPr>
            <p:ph type="sldNum" sz="quarter" idx="12"/>
          </p:nvPr>
        </p:nvSpPr>
        <p:spPr/>
        <p:txBody>
          <a:bodyPr/>
          <a:lstStyle/>
          <a:p>
            <a:fld id="{588A7B10-5B59-5847-A2D4-DA6B67CC2B64}" type="slidenum">
              <a:rPr lang="en-US" smtClean="0"/>
              <a:t>41</a:t>
            </a:fld>
            <a:endParaRPr lang="en-US"/>
          </a:p>
        </p:txBody>
      </p:sp>
    </p:spTree>
    <p:extLst>
      <p:ext uri="{BB962C8B-B14F-4D97-AF65-F5344CB8AC3E}">
        <p14:creationId xmlns:p14="http://schemas.microsoft.com/office/powerpoint/2010/main" val="6063630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Legal History</a:t>
            </a:r>
          </a:p>
        </p:txBody>
      </p:sp>
      <p:sp>
        <p:nvSpPr>
          <p:cNvPr id="3" name="Text Placeholder 2">
            <a:extLst>
              <a:ext uri="{FF2B5EF4-FFF2-40B4-BE49-F238E27FC236}">
                <a16:creationId xmlns:a16="http://schemas.microsoft.com/office/drawing/2014/main" id="{83335C01-C9DF-4675-A0E1-750BFF885A3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5</a:t>
            </a:fld>
            <a:endParaRPr lang="en-US"/>
          </a:p>
        </p:txBody>
      </p:sp>
    </p:spTree>
    <p:extLst>
      <p:ext uri="{BB962C8B-B14F-4D97-AF65-F5344CB8AC3E}">
        <p14:creationId xmlns:p14="http://schemas.microsoft.com/office/powerpoint/2010/main" val="2661187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533C4-BD0C-468D-B1C7-EDA8DA1E056F}"/>
              </a:ext>
            </a:extLst>
          </p:cNvPr>
          <p:cNvSpPr>
            <a:spLocks noGrp="1"/>
          </p:cNvSpPr>
          <p:nvPr>
            <p:ph type="title"/>
          </p:nvPr>
        </p:nvSpPr>
        <p:spPr/>
        <p:txBody>
          <a:bodyPr/>
          <a:lstStyle/>
          <a:p>
            <a:r>
              <a:rPr lang="en-US" dirty="0"/>
              <a:t>Legal History on Accessibility</a:t>
            </a:r>
          </a:p>
        </p:txBody>
      </p:sp>
      <p:graphicFrame>
        <p:nvGraphicFramePr>
          <p:cNvPr id="5" name="Content Placeholder 4">
            <a:extLst>
              <a:ext uri="{FF2B5EF4-FFF2-40B4-BE49-F238E27FC236}">
                <a16:creationId xmlns:a16="http://schemas.microsoft.com/office/drawing/2014/main" id="{C8AB1A92-D226-40E3-A437-CAF08794091C}"/>
              </a:ext>
            </a:extLst>
          </p:cNvPr>
          <p:cNvGraphicFramePr>
            <a:graphicFrameLocks noGrp="1"/>
          </p:cNvGraphicFramePr>
          <p:nvPr>
            <p:ph idx="1"/>
            <p:extLst>
              <p:ext uri="{D42A27DB-BD31-4B8C-83A1-F6EECF244321}">
                <p14:modId xmlns:p14="http://schemas.microsoft.com/office/powerpoint/2010/main" val="3577392299"/>
              </p:ext>
            </p:extLst>
          </p:nvPr>
        </p:nvGraphicFramePr>
        <p:xfrm>
          <a:off x="358775" y="1200150"/>
          <a:ext cx="7620000" cy="36004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0E074AB6-7E3D-4EA3-BCCD-6F1EF46F8B80}"/>
              </a:ext>
            </a:extLst>
          </p:cNvPr>
          <p:cNvSpPr>
            <a:spLocks noGrp="1"/>
          </p:cNvSpPr>
          <p:nvPr>
            <p:ph type="sldNum" sz="quarter" idx="12"/>
          </p:nvPr>
        </p:nvSpPr>
        <p:spPr/>
        <p:txBody>
          <a:bodyPr/>
          <a:lstStyle/>
          <a:p>
            <a:fld id="{588A7B10-5B59-5847-A2D4-DA6B67CC2B64}" type="slidenum">
              <a:rPr lang="en-US" smtClean="0"/>
              <a:t>6</a:t>
            </a:fld>
            <a:endParaRPr lang="en-US"/>
          </a:p>
        </p:txBody>
      </p:sp>
    </p:spTree>
    <p:extLst>
      <p:ext uri="{BB962C8B-B14F-4D97-AF65-F5344CB8AC3E}">
        <p14:creationId xmlns:p14="http://schemas.microsoft.com/office/powerpoint/2010/main" val="3098679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D2DDC-AC12-455F-ACE5-810E84A42463}"/>
              </a:ext>
            </a:extLst>
          </p:cNvPr>
          <p:cNvSpPr>
            <a:spLocks noGrp="1"/>
          </p:cNvSpPr>
          <p:nvPr>
            <p:ph type="title"/>
          </p:nvPr>
        </p:nvSpPr>
        <p:spPr/>
        <p:txBody>
          <a:bodyPr/>
          <a:lstStyle/>
          <a:p>
            <a:r>
              <a:rPr lang="en-US" dirty="0"/>
              <a:t>Legal History on Accessibility</a:t>
            </a:r>
          </a:p>
        </p:txBody>
      </p:sp>
      <p:sp>
        <p:nvSpPr>
          <p:cNvPr id="3" name="Content Placeholder 2">
            <a:extLst>
              <a:ext uri="{FF2B5EF4-FFF2-40B4-BE49-F238E27FC236}">
                <a16:creationId xmlns:a16="http://schemas.microsoft.com/office/drawing/2014/main" id="{69510D59-4A7B-4318-8256-BD97EF9E0D5A}"/>
              </a:ext>
            </a:extLst>
          </p:cNvPr>
          <p:cNvSpPr>
            <a:spLocks noGrp="1"/>
          </p:cNvSpPr>
          <p:nvPr>
            <p:ph idx="1"/>
          </p:nvPr>
        </p:nvSpPr>
        <p:spPr/>
        <p:txBody>
          <a:bodyPr/>
          <a:lstStyle/>
          <a:p>
            <a:r>
              <a:rPr lang="en-US" dirty="0"/>
              <a:t>Section 504 of the Rehabilitation Act (29 U.S.C. §794) and Title II of the Americans with Disabilities Act (ADA) (42 U.S.C. §§ 12131-12164) work together to require that recipients of federal financial assistance from USDOT and public agencies make public rights-of-way accessible for all pedestrians with disabilities </a:t>
            </a:r>
          </a:p>
        </p:txBody>
      </p:sp>
      <p:sp>
        <p:nvSpPr>
          <p:cNvPr id="4" name="Slide Number Placeholder 3">
            <a:extLst>
              <a:ext uri="{FF2B5EF4-FFF2-40B4-BE49-F238E27FC236}">
                <a16:creationId xmlns:a16="http://schemas.microsoft.com/office/drawing/2014/main" id="{BABC5B36-2F90-496B-AA33-8EED1F24A2F7}"/>
              </a:ext>
            </a:extLst>
          </p:cNvPr>
          <p:cNvSpPr>
            <a:spLocks noGrp="1"/>
          </p:cNvSpPr>
          <p:nvPr>
            <p:ph type="sldNum" sz="quarter" idx="12"/>
          </p:nvPr>
        </p:nvSpPr>
        <p:spPr/>
        <p:txBody>
          <a:bodyPr/>
          <a:lstStyle/>
          <a:p>
            <a:fld id="{588A7B10-5B59-5847-A2D4-DA6B67CC2B64}" type="slidenum">
              <a:rPr lang="en-US" smtClean="0"/>
              <a:t>7</a:t>
            </a:fld>
            <a:endParaRPr lang="en-US"/>
          </a:p>
        </p:txBody>
      </p:sp>
    </p:spTree>
    <p:extLst>
      <p:ext uri="{BB962C8B-B14F-4D97-AF65-F5344CB8AC3E}">
        <p14:creationId xmlns:p14="http://schemas.microsoft.com/office/powerpoint/2010/main" val="2258913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D919E-AA27-4FA6-8347-B7109D10F1A4}"/>
              </a:ext>
            </a:extLst>
          </p:cNvPr>
          <p:cNvSpPr>
            <a:spLocks noGrp="1"/>
          </p:cNvSpPr>
          <p:nvPr>
            <p:ph type="title"/>
          </p:nvPr>
        </p:nvSpPr>
        <p:spPr/>
        <p:txBody>
          <a:bodyPr/>
          <a:lstStyle/>
          <a:p>
            <a:r>
              <a:rPr lang="en-US" dirty="0"/>
              <a:t>Standards vs. Guidelines</a:t>
            </a:r>
          </a:p>
        </p:txBody>
      </p:sp>
      <p:sp>
        <p:nvSpPr>
          <p:cNvPr id="3" name="Content Placeholder 2">
            <a:extLst>
              <a:ext uri="{FF2B5EF4-FFF2-40B4-BE49-F238E27FC236}">
                <a16:creationId xmlns:a16="http://schemas.microsoft.com/office/drawing/2014/main" id="{4FE8FFAA-3D5B-4903-AC50-2C21FBF08891}"/>
              </a:ext>
            </a:extLst>
          </p:cNvPr>
          <p:cNvSpPr>
            <a:spLocks noGrp="1"/>
          </p:cNvSpPr>
          <p:nvPr>
            <p:ph idx="1"/>
          </p:nvPr>
        </p:nvSpPr>
        <p:spPr/>
        <p:txBody>
          <a:bodyPr>
            <a:normAutofit lnSpcReduction="10000"/>
          </a:bodyPr>
          <a:lstStyle/>
          <a:p>
            <a:r>
              <a:rPr lang="en-US" sz="2400" dirty="0"/>
              <a:t>The current enforceable accessibility standards for buildings and sites: </a:t>
            </a:r>
          </a:p>
          <a:p>
            <a:pPr lvl="1"/>
            <a:r>
              <a:rPr lang="en-US" sz="2400" dirty="0"/>
              <a:t>DOJ ADA Standards adopted in 2010</a:t>
            </a:r>
          </a:p>
          <a:p>
            <a:pPr lvl="1"/>
            <a:r>
              <a:rPr lang="en-US" sz="2400" dirty="0"/>
              <a:t>The 2010 ADA Standards also apply to curb ramps at intersections in the public right-of-way</a:t>
            </a:r>
          </a:p>
          <a:p>
            <a:r>
              <a:rPr lang="en-US" sz="2400" dirty="0"/>
              <a:t>Accessibility Guidelines:</a:t>
            </a:r>
          </a:p>
          <a:p>
            <a:pPr lvl="1"/>
            <a:r>
              <a:rPr lang="en-US" sz="2400" dirty="0"/>
              <a:t>Developed by the U.S. Access Board</a:t>
            </a:r>
          </a:p>
          <a:p>
            <a:pPr lvl="1"/>
            <a:r>
              <a:rPr lang="en-US" sz="2400" dirty="0"/>
              <a:t>Must be adopted by another responsible agency (DOJ or USDOT) to be enforceable </a:t>
            </a:r>
          </a:p>
        </p:txBody>
      </p:sp>
      <p:sp>
        <p:nvSpPr>
          <p:cNvPr id="4" name="Slide Number Placeholder 3">
            <a:extLst>
              <a:ext uri="{FF2B5EF4-FFF2-40B4-BE49-F238E27FC236}">
                <a16:creationId xmlns:a16="http://schemas.microsoft.com/office/drawing/2014/main" id="{6B5DECF1-8B27-43A8-B530-42B34B49661D}"/>
              </a:ext>
            </a:extLst>
          </p:cNvPr>
          <p:cNvSpPr>
            <a:spLocks noGrp="1"/>
          </p:cNvSpPr>
          <p:nvPr>
            <p:ph type="sldNum" sz="quarter" idx="12"/>
          </p:nvPr>
        </p:nvSpPr>
        <p:spPr/>
        <p:txBody>
          <a:bodyPr/>
          <a:lstStyle/>
          <a:p>
            <a:fld id="{588A7B10-5B59-5847-A2D4-DA6B67CC2B64}" type="slidenum">
              <a:rPr lang="en-US" smtClean="0"/>
              <a:t>8</a:t>
            </a:fld>
            <a:endParaRPr lang="en-US"/>
          </a:p>
        </p:txBody>
      </p:sp>
    </p:spTree>
    <p:extLst>
      <p:ext uri="{BB962C8B-B14F-4D97-AF65-F5344CB8AC3E}">
        <p14:creationId xmlns:p14="http://schemas.microsoft.com/office/powerpoint/2010/main" val="2066420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A7053-495D-4199-BDFD-B869C6B323E3}"/>
              </a:ext>
            </a:extLst>
          </p:cNvPr>
          <p:cNvSpPr>
            <a:spLocks noGrp="1"/>
          </p:cNvSpPr>
          <p:nvPr>
            <p:ph type="title"/>
          </p:nvPr>
        </p:nvSpPr>
        <p:spPr/>
        <p:txBody>
          <a:bodyPr/>
          <a:lstStyle/>
          <a:p>
            <a:r>
              <a:rPr lang="en-US" dirty="0"/>
              <a:t>PROWAG</a:t>
            </a:r>
          </a:p>
        </p:txBody>
      </p:sp>
      <p:sp>
        <p:nvSpPr>
          <p:cNvPr id="3" name="Content Placeholder 2">
            <a:extLst>
              <a:ext uri="{FF2B5EF4-FFF2-40B4-BE49-F238E27FC236}">
                <a16:creationId xmlns:a16="http://schemas.microsoft.com/office/drawing/2014/main" id="{CE0ECAA8-498D-4DB7-B2B2-B321E625D638}"/>
              </a:ext>
            </a:extLst>
          </p:cNvPr>
          <p:cNvSpPr>
            <a:spLocks noGrp="1"/>
          </p:cNvSpPr>
          <p:nvPr>
            <p:ph idx="1"/>
          </p:nvPr>
        </p:nvSpPr>
        <p:spPr/>
        <p:txBody>
          <a:bodyPr/>
          <a:lstStyle/>
          <a:p>
            <a:r>
              <a:rPr lang="en-US" sz="2400" dirty="0"/>
              <a:t>The Draft Guidelines are not enforceable standards</a:t>
            </a:r>
          </a:p>
          <a:p>
            <a:r>
              <a:rPr lang="en-US" sz="2400" dirty="0"/>
              <a:t>Public entities may refer to them for assistance in addressing the accessibility of facilities in the public right-of-way that are not addressed by the present DOJ ADA 2010 Standards (i.e., for facilities other than curb ramps at intersections).</a:t>
            </a:r>
          </a:p>
        </p:txBody>
      </p:sp>
      <p:sp>
        <p:nvSpPr>
          <p:cNvPr id="4" name="Slide Number Placeholder 3">
            <a:extLst>
              <a:ext uri="{FF2B5EF4-FFF2-40B4-BE49-F238E27FC236}">
                <a16:creationId xmlns:a16="http://schemas.microsoft.com/office/drawing/2014/main" id="{6FD4C88C-D158-427F-8EA3-F7E94F14C0B2}"/>
              </a:ext>
            </a:extLst>
          </p:cNvPr>
          <p:cNvSpPr>
            <a:spLocks noGrp="1"/>
          </p:cNvSpPr>
          <p:nvPr>
            <p:ph type="sldNum" sz="quarter" idx="12"/>
          </p:nvPr>
        </p:nvSpPr>
        <p:spPr/>
        <p:txBody>
          <a:bodyPr/>
          <a:lstStyle/>
          <a:p>
            <a:fld id="{588A7B10-5B59-5847-A2D4-DA6B67CC2B64}" type="slidenum">
              <a:rPr lang="en-US" smtClean="0"/>
              <a:t>9</a:t>
            </a:fld>
            <a:endParaRPr lang="en-US"/>
          </a:p>
        </p:txBody>
      </p:sp>
    </p:spTree>
    <p:extLst>
      <p:ext uri="{BB962C8B-B14F-4D97-AF65-F5344CB8AC3E}">
        <p14:creationId xmlns:p14="http://schemas.microsoft.com/office/powerpoint/2010/main" val="151224908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SRC_FHWA_16x9">
  <a:themeElements>
    <a:clrScheme name="DOT">
      <a:dk1>
        <a:srgbClr val="2F2B20"/>
      </a:dk1>
      <a:lt1>
        <a:srgbClr val="FFFFFF"/>
      </a:lt1>
      <a:dk2>
        <a:srgbClr val="005799"/>
      </a:dk2>
      <a:lt2>
        <a:srgbClr val="B8D2E6"/>
      </a:lt2>
      <a:accent1>
        <a:srgbClr val="A9A9A9"/>
      </a:accent1>
      <a:accent2>
        <a:srgbClr val="BEBEBE"/>
      </a:accent2>
      <a:accent3>
        <a:srgbClr val="D2D2D2"/>
      </a:accent3>
      <a:accent4>
        <a:srgbClr val="A3A3A3"/>
      </a:accent4>
      <a:accent5>
        <a:srgbClr val="C8C8C8"/>
      </a:accent5>
      <a:accent6>
        <a:srgbClr val="B1B1B1"/>
      </a:accent6>
      <a:hlink>
        <a:srgbClr val="005799"/>
      </a:hlink>
      <a:folHlink>
        <a:srgbClr val="4C7899"/>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HSRC_FHWA_16x9</Template>
  <TotalTime>1440</TotalTime>
  <Words>4591</Words>
  <Application>Microsoft Office PowerPoint</Application>
  <PresentationFormat>On-screen Show (16:9)</PresentationFormat>
  <Paragraphs>385</Paragraphs>
  <Slides>41</Slides>
  <Notes>37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Calibri</vt:lpstr>
      <vt:lpstr>Franklin Gothic Medium</vt:lpstr>
      <vt:lpstr>Times New Roman</vt:lpstr>
      <vt:lpstr>HSRC_FHWA_16x9</vt:lpstr>
      <vt:lpstr>Accessibility and the Americans with Disabilities Act (ADA)</vt:lpstr>
      <vt:lpstr>Module Outline</vt:lpstr>
      <vt:lpstr>Some Disabilities are Obvious</vt:lpstr>
      <vt:lpstr>Some Disabilities are Less Obvious</vt:lpstr>
      <vt:lpstr>Legal History</vt:lpstr>
      <vt:lpstr>Legal History on Accessibility</vt:lpstr>
      <vt:lpstr>Legal History on Accessibility</vt:lpstr>
      <vt:lpstr>Standards vs. Guidelines</vt:lpstr>
      <vt:lpstr>PROWAG</vt:lpstr>
      <vt:lpstr>PROWAG covers: </vt:lpstr>
      <vt:lpstr>Transition Plans </vt:lpstr>
      <vt:lpstr>Example: ADA Transition Plan</vt:lpstr>
      <vt:lpstr>How Disabilities may affect travel</vt:lpstr>
      <vt:lpstr>Range of Disabilities</vt:lpstr>
      <vt:lpstr>Mobility Disabilities</vt:lpstr>
      <vt:lpstr>Types of Vision Loss</vt:lpstr>
      <vt:lpstr>Vision Disabilities</vt:lpstr>
      <vt:lpstr>Navigating with a Vision Disability</vt:lpstr>
      <vt:lpstr>Navigating with a Vision Disability</vt:lpstr>
      <vt:lpstr>Cognitive Disabilities</vt:lpstr>
      <vt:lpstr>Hearing Disabilities</vt:lpstr>
      <vt:lpstr>Designing for Accessibility</vt:lpstr>
      <vt:lpstr>Sidewalks - General Principles</vt:lpstr>
      <vt:lpstr>Sidewalks</vt:lpstr>
      <vt:lpstr>The Zone System - Residential</vt:lpstr>
      <vt:lpstr>The Zone System - Commercial</vt:lpstr>
      <vt:lpstr>Sidewalks</vt:lpstr>
      <vt:lpstr>Curb Ramps at Intersections</vt:lpstr>
      <vt:lpstr>Detectable Warnings</vt:lpstr>
      <vt:lpstr>Pedestrian Street Crossings </vt:lpstr>
      <vt:lpstr>Pedestrian Street Crossings</vt:lpstr>
      <vt:lpstr>Accessible Pedestrian Signals (APS)</vt:lpstr>
      <vt:lpstr>Roundabouts</vt:lpstr>
      <vt:lpstr>Separated Bike Lanes</vt:lpstr>
      <vt:lpstr>Separated Bike Lanes</vt:lpstr>
      <vt:lpstr>Work Zones</vt:lpstr>
      <vt:lpstr>Shared Streets and public space</vt:lpstr>
      <vt:lpstr>What is a shared street? </vt:lpstr>
      <vt:lpstr>Accessibility Requirements</vt:lpstr>
      <vt:lpstr>Accessibility Surface Treatments</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Title</dc:title>
  <dc:creator>Kristen Brookshire</dc:creator>
  <cp:lastModifiedBy>Brookshire, Kristen Holly</cp:lastModifiedBy>
  <cp:revision>120</cp:revision>
  <dcterms:created xsi:type="dcterms:W3CDTF">2019-02-14T20:40:13Z</dcterms:created>
  <dcterms:modified xsi:type="dcterms:W3CDTF">2019-10-02T17:24:06Z</dcterms:modified>
</cp:coreProperties>
</file>